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sldIdLst>
    <p:sldId id="256" r:id="rId2"/>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2" r:id="rId20"/>
    <p:sldId id="273" r:id="rId21"/>
    <p:sldId id="283" r:id="rId22"/>
    <p:sldId id="275" r:id="rId23"/>
    <p:sldId id="285" r:id="rId24"/>
    <p:sldId id="286" r:id="rId25"/>
    <p:sldId id="276" r:id="rId26"/>
    <p:sldId id="277" r:id="rId27"/>
    <p:sldId id="278" r:id="rId28"/>
    <p:sldId id="279" r:id="rId29"/>
    <p:sldId id="280"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Source Sans Pro" panose="020B0604020202020204" charset="0"/>
      <p:regular r:id="rId38"/>
      <p:bold r:id="rId39"/>
      <p:italic r:id="rId40"/>
      <p:boldItalic r:id="rId41"/>
    </p:embeddedFont>
    <p:embeddedFont>
      <p:font typeface="Source Sans Pro Light" panose="020B0604020202020204" charset="0"/>
      <p:regular r:id="rId42"/>
      <p:italic r:id="rId43"/>
    </p:embeddedFont>
    <p:embeddedFont>
      <p:font typeface="Source Sans Pro Semibold" panose="020B0604020202020204" charset="0"/>
      <p:bold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igneur, Felice" initials="SF" lastIdx="7" clrIdx="0">
    <p:extLst>
      <p:ext uri="{19B8F6BF-5375-455C-9EA6-DF929625EA0E}">
        <p15:presenceInfo xmlns:p15="http://schemas.microsoft.com/office/powerpoint/2012/main" userId="Seigneur, Fel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939"/>
    <a:srgbClr val="2851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9" autoAdjust="0"/>
    <p:restoredTop sz="56838" autoAdjust="0"/>
  </p:normalViewPr>
  <p:slideViewPr>
    <p:cSldViewPr snapToGrid="0">
      <p:cViewPr varScale="1">
        <p:scale>
          <a:sx n="40" d="100"/>
          <a:sy n="40" d="100"/>
        </p:scale>
        <p:origin x="1952"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9C76A-B960-4889-BD4A-80AEE84B9E2B}" type="datetimeFigureOut">
              <a:rPr lang="en-CA" smtClean="0"/>
              <a:t>2018-05-20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3FB9D-2052-431B-A605-66E498C34F7F}" type="slidenum">
              <a:rPr lang="en-CA" smtClean="0"/>
              <a:t>‹#›</a:t>
            </a:fld>
            <a:endParaRPr lang="en-CA"/>
          </a:p>
        </p:txBody>
      </p:sp>
    </p:spTree>
    <p:extLst>
      <p:ext uri="{BB962C8B-B14F-4D97-AF65-F5344CB8AC3E}">
        <p14:creationId xmlns:p14="http://schemas.microsoft.com/office/powerpoint/2010/main" val="296136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few minutes to ground</a:t>
            </a:r>
            <a:r>
              <a:rPr lang="en-US" baseline="0" dirty="0" smtClean="0"/>
              <a:t> ourselves in the ‘big picture’ of prevention.  We call it the ‘spectrum of prevention’</a:t>
            </a:r>
            <a:endParaRPr lang="en-US" dirty="0"/>
          </a:p>
        </p:txBody>
      </p:sp>
      <p:sp>
        <p:nvSpPr>
          <p:cNvPr id="4" name="Slide Number Placeholder 3"/>
          <p:cNvSpPr>
            <a:spLocks noGrp="1"/>
          </p:cNvSpPr>
          <p:nvPr>
            <p:ph type="sldNum" sz="quarter" idx="10"/>
          </p:nvPr>
        </p:nvSpPr>
        <p:spPr/>
        <p:txBody>
          <a:bodyPr/>
          <a:lstStyle/>
          <a:p>
            <a:fld id="{D173FB9D-2052-431B-A605-66E498C34F7F}" type="slidenum">
              <a:rPr lang="en-CA" smtClean="0"/>
              <a:t>1</a:t>
            </a:fld>
            <a:endParaRPr lang="en-CA"/>
          </a:p>
        </p:txBody>
      </p:sp>
    </p:spTree>
    <p:extLst>
      <p:ext uri="{BB962C8B-B14F-4D97-AF65-F5344CB8AC3E}">
        <p14:creationId xmlns:p14="http://schemas.microsoft.com/office/powerpoint/2010/main" val="257809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slide.]</a:t>
            </a:r>
          </a:p>
          <a:p>
            <a:r>
              <a:rPr lang="en-US" i="1" dirty="0" smtClean="0"/>
              <a:t>Ask the question: </a:t>
            </a:r>
            <a:r>
              <a:rPr lang="en-US" i="0" dirty="0" smtClean="0"/>
              <a:t>W</a:t>
            </a:r>
            <a:r>
              <a:rPr lang="en-US" dirty="0" smtClean="0"/>
              <a:t>hich level of the spectrum of prevention would this be on?</a:t>
            </a:r>
          </a:p>
          <a:p>
            <a:endParaRPr lang="en-US" dirty="0" smtClean="0"/>
          </a:p>
          <a:p>
            <a:r>
              <a:rPr lang="en-US" i="1" dirty="0" smtClean="0"/>
              <a:t>[The answer is:  interpersonal level]</a:t>
            </a:r>
            <a:endParaRPr lang="en-US" i="1" dirty="0"/>
          </a:p>
        </p:txBody>
      </p:sp>
      <p:sp>
        <p:nvSpPr>
          <p:cNvPr id="4" name="Slide Number Placeholder 3"/>
          <p:cNvSpPr>
            <a:spLocks noGrp="1"/>
          </p:cNvSpPr>
          <p:nvPr>
            <p:ph type="sldNum" sz="quarter" idx="10"/>
          </p:nvPr>
        </p:nvSpPr>
        <p:spPr/>
        <p:txBody>
          <a:bodyPr/>
          <a:lstStyle/>
          <a:p>
            <a:fld id="{D173FB9D-2052-431B-A605-66E498C34F7F}" type="slidenum">
              <a:rPr lang="en-CA" smtClean="0"/>
              <a:t>10</a:t>
            </a:fld>
            <a:endParaRPr lang="en-CA"/>
          </a:p>
        </p:txBody>
      </p:sp>
    </p:spTree>
    <p:extLst>
      <p:ext uri="{BB962C8B-B14F-4D97-AF65-F5344CB8AC3E}">
        <p14:creationId xmlns:p14="http://schemas.microsoft.com/office/powerpoint/2010/main" val="262683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slide.]</a:t>
            </a:r>
          </a:p>
          <a:p>
            <a:r>
              <a:rPr lang="en-US" i="1" dirty="0" smtClean="0"/>
              <a:t>Ask the question: </a:t>
            </a:r>
            <a:r>
              <a:rPr lang="en-US" i="0" dirty="0" smtClean="0"/>
              <a:t>W</a:t>
            </a:r>
            <a:r>
              <a:rPr lang="en-US" dirty="0" smtClean="0"/>
              <a:t>hich level of the spectrum of prevention would this be on?</a:t>
            </a:r>
          </a:p>
          <a:p>
            <a:endParaRPr lang="en-US" dirty="0" smtClean="0"/>
          </a:p>
          <a:p>
            <a:r>
              <a:rPr lang="en-US" i="1" dirty="0" smtClean="0"/>
              <a:t>[The answer is:  organizational</a:t>
            </a:r>
            <a:r>
              <a:rPr lang="en-US" i="1" baseline="0" dirty="0" smtClean="0"/>
              <a:t> – school safety, interpersonal - bullying</a:t>
            </a:r>
            <a:r>
              <a:rPr lang="en-US" i="1" dirty="0" smtClean="0"/>
              <a:t>]</a:t>
            </a:r>
          </a:p>
        </p:txBody>
      </p:sp>
      <p:sp>
        <p:nvSpPr>
          <p:cNvPr id="4" name="Slide Number Placeholder 3"/>
          <p:cNvSpPr>
            <a:spLocks noGrp="1"/>
          </p:cNvSpPr>
          <p:nvPr>
            <p:ph type="sldNum" sz="quarter" idx="10"/>
          </p:nvPr>
        </p:nvSpPr>
        <p:spPr/>
        <p:txBody>
          <a:bodyPr/>
          <a:lstStyle/>
          <a:p>
            <a:fld id="{D173FB9D-2052-431B-A605-66E498C34F7F}" type="slidenum">
              <a:rPr lang="en-CA" smtClean="0"/>
              <a:t>11</a:t>
            </a:fld>
            <a:endParaRPr lang="en-CA"/>
          </a:p>
        </p:txBody>
      </p:sp>
    </p:spTree>
    <p:extLst>
      <p:ext uri="{BB962C8B-B14F-4D97-AF65-F5344CB8AC3E}">
        <p14:creationId xmlns:p14="http://schemas.microsoft.com/office/powerpoint/2010/main" val="332915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slide.]</a:t>
            </a:r>
          </a:p>
          <a:p>
            <a:r>
              <a:rPr lang="en-US" i="1" dirty="0" smtClean="0"/>
              <a:t>Ask the question: </a:t>
            </a:r>
            <a:r>
              <a:rPr lang="en-US" i="0" dirty="0" smtClean="0"/>
              <a:t>W</a:t>
            </a:r>
            <a:r>
              <a:rPr lang="en-US" dirty="0" smtClean="0"/>
              <a:t>hich level of the spectrum of prevention would this be on?</a:t>
            </a:r>
          </a:p>
          <a:p>
            <a:endParaRPr lang="en-US" dirty="0" smtClean="0"/>
          </a:p>
          <a:p>
            <a:r>
              <a:rPr lang="en-US" i="1" dirty="0" smtClean="0"/>
              <a:t>[The answer is:  organizational level]</a:t>
            </a:r>
            <a:endParaRPr lang="en-US" i="1" dirty="0"/>
          </a:p>
        </p:txBody>
      </p:sp>
      <p:sp>
        <p:nvSpPr>
          <p:cNvPr id="4" name="Slide Number Placeholder 3"/>
          <p:cNvSpPr>
            <a:spLocks noGrp="1"/>
          </p:cNvSpPr>
          <p:nvPr>
            <p:ph type="sldNum" sz="quarter" idx="10"/>
          </p:nvPr>
        </p:nvSpPr>
        <p:spPr/>
        <p:txBody>
          <a:bodyPr/>
          <a:lstStyle/>
          <a:p>
            <a:fld id="{D173FB9D-2052-431B-A605-66E498C34F7F}" type="slidenum">
              <a:rPr lang="en-CA" smtClean="0"/>
              <a:t>12</a:t>
            </a:fld>
            <a:endParaRPr lang="en-CA"/>
          </a:p>
        </p:txBody>
      </p:sp>
    </p:spTree>
    <p:extLst>
      <p:ext uri="{BB962C8B-B14F-4D97-AF65-F5344CB8AC3E}">
        <p14:creationId xmlns:p14="http://schemas.microsoft.com/office/powerpoint/2010/main" val="769910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slide.]</a:t>
            </a:r>
          </a:p>
          <a:p>
            <a:r>
              <a:rPr lang="en-US" i="1" dirty="0" smtClean="0"/>
              <a:t>Ask the question: </a:t>
            </a:r>
            <a:r>
              <a:rPr lang="en-US" i="0" dirty="0" smtClean="0"/>
              <a:t>W</a:t>
            </a:r>
            <a:r>
              <a:rPr lang="en-US" dirty="0" smtClean="0"/>
              <a:t>hich level of the spectrum of prevention would this be on?</a:t>
            </a:r>
          </a:p>
          <a:p>
            <a:endParaRPr lang="en-US" dirty="0" smtClean="0"/>
          </a:p>
          <a:p>
            <a:r>
              <a:rPr lang="en-US" i="1" dirty="0" smtClean="0"/>
              <a:t>[The answer is:  organizational level]</a:t>
            </a:r>
            <a:endParaRPr lang="en-US" i="1" dirty="0"/>
          </a:p>
        </p:txBody>
      </p:sp>
      <p:sp>
        <p:nvSpPr>
          <p:cNvPr id="4" name="Slide Number Placeholder 3"/>
          <p:cNvSpPr>
            <a:spLocks noGrp="1"/>
          </p:cNvSpPr>
          <p:nvPr>
            <p:ph type="sldNum" sz="quarter" idx="10"/>
          </p:nvPr>
        </p:nvSpPr>
        <p:spPr/>
        <p:txBody>
          <a:bodyPr/>
          <a:lstStyle/>
          <a:p>
            <a:fld id="{D173FB9D-2052-431B-A605-66E498C34F7F}" type="slidenum">
              <a:rPr lang="en-CA" smtClean="0"/>
              <a:t>13</a:t>
            </a:fld>
            <a:endParaRPr lang="en-CA"/>
          </a:p>
        </p:txBody>
      </p:sp>
    </p:spTree>
    <p:extLst>
      <p:ext uri="{BB962C8B-B14F-4D97-AF65-F5344CB8AC3E}">
        <p14:creationId xmlns:p14="http://schemas.microsoft.com/office/powerpoint/2010/main" val="4281446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slide.]</a:t>
            </a:r>
          </a:p>
          <a:p>
            <a:r>
              <a:rPr lang="en-US" i="1" dirty="0" smtClean="0"/>
              <a:t>Ask the question: </a:t>
            </a:r>
            <a:r>
              <a:rPr lang="en-US" i="0" dirty="0" smtClean="0"/>
              <a:t>W</a:t>
            </a:r>
            <a:r>
              <a:rPr lang="en-US" dirty="0" smtClean="0"/>
              <a:t>hich level of the spectrum of prevention would this be on?</a:t>
            </a:r>
          </a:p>
          <a:p>
            <a:endParaRPr lang="en-US" dirty="0" smtClean="0"/>
          </a:p>
          <a:p>
            <a:r>
              <a:rPr lang="en-US" i="1" dirty="0" smtClean="0"/>
              <a:t>[The answer is:  </a:t>
            </a:r>
            <a:r>
              <a:rPr lang="en-US" i="1" dirty="0" smtClean="0"/>
              <a:t>community</a:t>
            </a:r>
            <a:r>
              <a:rPr lang="en-US" i="1" baseline="0" dirty="0" smtClean="0"/>
              <a:t> </a:t>
            </a:r>
            <a:r>
              <a:rPr lang="en-US" i="1" baseline="0" dirty="0" smtClean="0"/>
              <a:t>– policies in place, laws being (or not being enforced) – so setting norms that substance use is acceptable; organizational – business not supporting youth substance use prevention]</a:t>
            </a:r>
            <a:endParaRPr lang="en-US" dirty="0" smtClean="0"/>
          </a:p>
        </p:txBody>
      </p:sp>
      <p:sp>
        <p:nvSpPr>
          <p:cNvPr id="4" name="Slide Number Placeholder 3"/>
          <p:cNvSpPr>
            <a:spLocks noGrp="1"/>
          </p:cNvSpPr>
          <p:nvPr>
            <p:ph type="sldNum" sz="quarter" idx="10"/>
          </p:nvPr>
        </p:nvSpPr>
        <p:spPr/>
        <p:txBody>
          <a:bodyPr/>
          <a:lstStyle/>
          <a:p>
            <a:fld id="{D173FB9D-2052-431B-A605-66E498C34F7F}" type="slidenum">
              <a:rPr lang="en-CA" smtClean="0"/>
              <a:t>14</a:t>
            </a:fld>
            <a:endParaRPr lang="en-CA"/>
          </a:p>
        </p:txBody>
      </p:sp>
    </p:spTree>
    <p:extLst>
      <p:ext uri="{BB962C8B-B14F-4D97-AF65-F5344CB8AC3E}">
        <p14:creationId xmlns:p14="http://schemas.microsoft.com/office/powerpoint/2010/main" val="36399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slide.]</a:t>
            </a:r>
          </a:p>
          <a:p>
            <a:r>
              <a:rPr lang="en-US" i="1" dirty="0" smtClean="0"/>
              <a:t>Ask the question: </a:t>
            </a:r>
            <a:r>
              <a:rPr lang="en-US" i="0" dirty="0" smtClean="0"/>
              <a:t>W</a:t>
            </a:r>
            <a:r>
              <a:rPr lang="en-US" dirty="0" smtClean="0"/>
              <a:t>hich level of the spectrum of prevention would this be on?</a:t>
            </a:r>
          </a:p>
          <a:p>
            <a:endParaRPr lang="en-US" dirty="0" smtClean="0"/>
          </a:p>
          <a:p>
            <a:r>
              <a:rPr lang="en-US" i="1" dirty="0" smtClean="0"/>
              <a:t>[The answer is:  interpersonal – brother uses; community – norms of</a:t>
            </a:r>
            <a:r>
              <a:rPr lang="en-US" i="1" baseline="0" dirty="0" smtClean="0"/>
              <a:t> walking by the pot shop means it is something that Mia thinks it is normal to have in her town, and people must use</a:t>
            </a:r>
            <a:r>
              <a:rPr lang="en-US" i="1" dirty="0" smtClean="0"/>
              <a:t>]</a:t>
            </a:r>
          </a:p>
        </p:txBody>
      </p:sp>
      <p:sp>
        <p:nvSpPr>
          <p:cNvPr id="4" name="Slide Number Placeholder 3"/>
          <p:cNvSpPr>
            <a:spLocks noGrp="1"/>
          </p:cNvSpPr>
          <p:nvPr>
            <p:ph type="sldNum" sz="quarter" idx="10"/>
          </p:nvPr>
        </p:nvSpPr>
        <p:spPr/>
        <p:txBody>
          <a:bodyPr/>
          <a:lstStyle/>
          <a:p>
            <a:fld id="{D173FB9D-2052-431B-A605-66E498C34F7F}" type="slidenum">
              <a:rPr lang="en-CA" smtClean="0"/>
              <a:t>15</a:t>
            </a:fld>
            <a:endParaRPr lang="en-CA"/>
          </a:p>
        </p:txBody>
      </p:sp>
    </p:spTree>
    <p:extLst>
      <p:ext uri="{BB962C8B-B14F-4D97-AF65-F5344CB8AC3E}">
        <p14:creationId xmlns:p14="http://schemas.microsoft.com/office/powerpoint/2010/main" val="3708545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slide.]</a:t>
            </a:r>
          </a:p>
          <a:p>
            <a:r>
              <a:rPr lang="en-US" i="1" dirty="0" smtClean="0"/>
              <a:t>Ask the question: </a:t>
            </a:r>
            <a:r>
              <a:rPr lang="en-US" i="0" dirty="0" smtClean="0"/>
              <a:t>W</a:t>
            </a:r>
            <a:r>
              <a:rPr lang="en-US" dirty="0" smtClean="0"/>
              <a:t>hich level of the spectrum of prevention would this be on?</a:t>
            </a:r>
          </a:p>
          <a:p>
            <a:endParaRPr lang="en-US" dirty="0" smtClean="0"/>
          </a:p>
          <a:p>
            <a:r>
              <a:rPr lang="en-US" i="1" dirty="0" smtClean="0"/>
              <a:t>[The answer is:  </a:t>
            </a:r>
            <a:r>
              <a:rPr lang="en-US" i="1" dirty="0" smtClean="0"/>
              <a:t>community </a:t>
            </a:r>
            <a:r>
              <a:rPr lang="en-US" i="1" dirty="0" smtClean="0"/>
              <a:t>level]</a:t>
            </a:r>
          </a:p>
        </p:txBody>
      </p:sp>
      <p:sp>
        <p:nvSpPr>
          <p:cNvPr id="4" name="Slide Number Placeholder 3"/>
          <p:cNvSpPr>
            <a:spLocks noGrp="1"/>
          </p:cNvSpPr>
          <p:nvPr>
            <p:ph type="sldNum" sz="quarter" idx="10"/>
          </p:nvPr>
        </p:nvSpPr>
        <p:spPr/>
        <p:txBody>
          <a:bodyPr/>
          <a:lstStyle/>
          <a:p>
            <a:fld id="{D173FB9D-2052-431B-A605-66E498C34F7F}" type="slidenum">
              <a:rPr lang="en-CA" smtClean="0"/>
              <a:t>16</a:t>
            </a:fld>
            <a:endParaRPr lang="en-CA"/>
          </a:p>
        </p:txBody>
      </p:sp>
    </p:spTree>
    <p:extLst>
      <p:ext uri="{BB962C8B-B14F-4D97-AF65-F5344CB8AC3E}">
        <p14:creationId xmlns:p14="http://schemas.microsoft.com/office/powerpoint/2010/main" val="4159736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will pause in Mia’s story and think of it is an example of how we can think about our youth and</a:t>
            </a:r>
            <a:r>
              <a:rPr lang="en-US" baseline="0" dirty="0" smtClean="0"/>
              <a:t> our role in supporting their positive development – how can WE, as the prevention champions in our community, set things up to help all of our youth make a good decision?</a:t>
            </a:r>
            <a:endParaRPr lang="en-US" dirty="0"/>
          </a:p>
        </p:txBody>
      </p:sp>
      <p:sp>
        <p:nvSpPr>
          <p:cNvPr id="4" name="Slide Number Placeholder 3"/>
          <p:cNvSpPr>
            <a:spLocks noGrp="1"/>
          </p:cNvSpPr>
          <p:nvPr>
            <p:ph type="sldNum" sz="quarter" idx="10"/>
          </p:nvPr>
        </p:nvSpPr>
        <p:spPr/>
        <p:txBody>
          <a:bodyPr/>
          <a:lstStyle/>
          <a:p>
            <a:fld id="{D173FB9D-2052-431B-A605-66E498C34F7F}" type="slidenum">
              <a:rPr lang="en-CA" smtClean="0"/>
              <a:t>17</a:t>
            </a:fld>
            <a:endParaRPr lang="en-CA"/>
          </a:p>
        </p:txBody>
      </p:sp>
    </p:spTree>
    <p:extLst>
      <p:ext uri="{BB962C8B-B14F-4D97-AF65-F5344CB8AC3E}">
        <p14:creationId xmlns:p14="http://schemas.microsoft.com/office/powerpoint/2010/main" val="3846048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the slide.]</a:t>
            </a:r>
            <a:endParaRPr lang="en-US" i="1" dirty="0"/>
          </a:p>
        </p:txBody>
      </p:sp>
      <p:sp>
        <p:nvSpPr>
          <p:cNvPr id="4" name="Slide Number Placeholder 3"/>
          <p:cNvSpPr>
            <a:spLocks noGrp="1"/>
          </p:cNvSpPr>
          <p:nvPr>
            <p:ph type="sldNum" sz="quarter" idx="10"/>
          </p:nvPr>
        </p:nvSpPr>
        <p:spPr/>
        <p:txBody>
          <a:bodyPr/>
          <a:lstStyle/>
          <a:p>
            <a:fld id="{D173FB9D-2052-431B-A605-66E498C34F7F}" type="slidenum">
              <a:rPr lang="en-CA" smtClean="0"/>
              <a:t>18</a:t>
            </a:fld>
            <a:endParaRPr lang="en-CA"/>
          </a:p>
        </p:txBody>
      </p:sp>
    </p:spTree>
    <p:extLst>
      <p:ext uri="{BB962C8B-B14F-4D97-AF65-F5344CB8AC3E}">
        <p14:creationId xmlns:p14="http://schemas.microsoft.com/office/powerpoint/2010/main" val="1959439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[Ask the group for other programs they know of… just one or two examples.]</a:t>
            </a:r>
            <a:endParaRPr lang="en-US" i="1" dirty="0"/>
          </a:p>
        </p:txBody>
      </p:sp>
      <p:sp>
        <p:nvSpPr>
          <p:cNvPr id="4" name="Slide Number Placeholder 3"/>
          <p:cNvSpPr>
            <a:spLocks noGrp="1"/>
          </p:cNvSpPr>
          <p:nvPr>
            <p:ph type="sldNum" sz="quarter" idx="10"/>
          </p:nvPr>
        </p:nvSpPr>
        <p:spPr/>
        <p:txBody>
          <a:bodyPr/>
          <a:lstStyle/>
          <a:p>
            <a:fld id="{D173FB9D-2052-431B-A605-66E498C34F7F}" type="slidenum">
              <a:rPr lang="en-CA" smtClean="0"/>
              <a:t>19</a:t>
            </a:fld>
            <a:endParaRPr lang="en-CA"/>
          </a:p>
        </p:txBody>
      </p:sp>
    </p:spTree>
    <p:extLst>
      <p:ext uri="{BB962C8B-B14F-4D97-AF65-F5344CB8AC3E}">
        <p14:creationId xmlns:p14="http://schemas.microsoft.com/office/powerpoint/2010/main" val="266914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graphic illustrates what we mean by the ‘spectrum of prevention.’ [NOTE: YOU SHOULD HAVE A COPY OF THE GRAPHIC AS A HANDOUT SO PEOPLE CAN READ THE DETAILS]</a:t>
            </a:r>
          </a:p>
          <a:p>
            <a:endParaRPr lang="en-US" baseline="0" dirty="0" smtClean="0"/>
          </a:p>
          <a:p>
            <a:r>
              <a:rPr lang="en-US" baseline="0" dirty="0" smtClean="0"/>
              <a:t>You can see that there are 5 levels in the spectrum – societal, community, organizational, interpersonal and individual.</a:t>
            </a:r>
          </a:p>
          <a:p>
            <a:endParaRPr lang="en-US" baseline="0" dirty="0" smtClean="0"/>
          </a:p>
          <a:p>
            <a:r>
              <a:rPr lang="en-US" baseline="0" dirty="0" smtClean="0"/>
              <a:t>The </a:t>
            </a:r>
            <a:r>
              <a:rPr lang="en-US" baseline="0" dirty="0"/>
              <a:t>big idea here is that </a:t>
            </a:r>
            <a:r>
              <a:rPr lang="en-US" baseline="0" dirty="0" smtClean="0"/>
              <a:t>children and youth are influenced toward healthy or not-so-healthy development by many levels of life!</a:t>
            </a:r>
          </a:p>
          <a:p>
            <a:pPr marL="228600" indent="-228600">
              <a:buFont typeface="+mj-lt"/>
              <a:buAutoNum type="arabicPeriod"/>
            </a:pPr>
            <a:r>
              <a:rPr lang="en-US" baseline="0" dirty="0" smtClean="0"/>
              <a:t>Individual factors play a role (like temperament, attitudes, and beliefs)</a:t>
            </a:r>
          </a:p>
          <a:p>
            <a:pPr marL="228600" indent="-228600">
              <a:buFont typeface="+mj-lt"/>
              <a:buAutoNum type="arabicPeriod"/>
            </a:pPr>
            <a:r>
              <a:rPr lang="en-US" baseline="0" dirty="0" smtClean="0"/>
              <a:t>At the relationship or interpersonal level, we’re looking at how parents relate with their children or how young people interact with each other, and how this could influence a young person’s decisions.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At the organizational level, we think for example about how a school’s policies, procedures, and decision-making might impact youth development. As we get to this level, we consider the kinds of norms that are being modeled in places where youth frequent. </a:t>
            </a:r>
          </a:p>
          <a:p>
            <a:pPr marL="228600" indent="-228600">
              <a:buFont typeface="+mj-lt"/>
              <a:buAutoNum type="arabicPeriod"/>
            </a:pPr>
            <a:r>
              <a:rPr lang="en-US" baseline="0" dirty="0" smtClean="0"/>
              <a:t>At the community level – what kind of community does this young person live in?  Is it supportive of his/her/their unique development?</a:t>
            </a:r>
          </a:p>
          <a:p>
            <a:pPr marL="228600" indent="-228600">
              <a:buFont typeface="+mj-lt"/>
              <a:buAutoNum type="arabicPeriod"/>
            </a:pPr>
            <a:r>
              <a:rPr lang="en-US" baseline="0" dirty="0" smtClean="0"/>
              <a:t>And at the societal level – what are the systems and policies in place?  Do they support youth development– </a:t>
            </a:r>
            <a:r>
              <a:rPr lang="en-US" b="1" baseline="0" dirty="0" smtClean="0">
                <a:solidFill>
                  <a:srgbClr val="C00000"/>
                </a:solidFill>
              </a:rPr>
              <a:t>for all youth, not just a few --  </a:t>
            </a:r>
            <a:r>
              <a:rPr lang="en-US" baseline="0" dirty="0" smtClean="0"/>
              <a:t>or hinder it in some way?</a:t>
            </a:r>
          </a:p>
          <a:p>
            <a:endParaRPr lang="en-US" baseline="0" dirty="0" smtClean="0"/>
          </a:p>
          <a:p>
            <a:r>
              <a:rPr lang="en-US" baseline="0" dirty="0" smtClean="0"/>
              <a:t>The good news is: we </a:t>
            </a:r>
            <a:r>
              <a:rPr lang="en-US" baseline="0" dirty="0"/>
              <a:t>can do high quality, effective prevention work at each of these levels</a:t>
            </a:r>
            <a:r>
              <a:rPr lang="en-US" baseline="0" dirty="0" smtClean="0"/>
              <a:t>.</a:t>
            </a:r>
          </a:p>
          <a:p>
            <a:endParaRPr lang="en-CA" dirty="0"/>
          </a:p>
        </p:txBody>
      </p:sp>
      <p:sp>
        <p:nvSpPr>
          <p:cNvPr id="4" name="Slide Number Placeholder 3"/>
          <p:cNvSpPr>
            <a:spLocks noGrp="1"/>
          </p:cNvSpPr>
          <p:nvPr>
            <p:ph type="sldNum" sz="quarter" idx="10"/>
          </p:nvPr>
        </p:nvSpPr>
        <p:spPr/>
        <p:txBody>
          <a:bodyPr/>
          <a:lstStyle/>
          <a:p>
            <a:fld id="{D173FB9D-2052-431B-A605-66E498C34F7F}" type="slidenum">
              <a:rPr lang="en-CA" smtClean="0"/>
              <a:t>2</a:t>
            </a:fld>
            <a:endParaRPr lang="en-CA"/>
          </a:p>
        </p:txBody>
      </p:sp>
    </p:spTree>
    <p:extLst>
      <p:ext uri="{BB962C8B-B14F-4D97-AF65-F5344CB8AC3E}">
        <p14:creationId xmlns:p14="http://schemas.microsoft.com/office/powerpoint/2010/main" val="1986919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[Read</a:t>
            </a:r>
            <a:r>
              <a:rPr lang="en-US" i="1" baseline="0" dirty="0" smtClean="0"/>
              <a:t> the slide.]</a:t>
            </a:r>
            <a:endParaRPr lang="en-US" i="1" dirty="0" smtClean="0"/>
          </a:p>
        </p:txBody>
      </p:sp>
      <p:sp>
        <p:nvSpPr>
          <p:cNvPr id="4" name="Slide Number Placeholder 3"/>
          <p:cNvSpPr>
            <a:spLocks noGrp="1"/>
          </p:cNvSpPr>
          <p:nvPr>
            <p:ph type="sldNum" sz="quarter" idx="10"/>
          </p:nvPr>
        </p:nvSpPr>
        <p:spPr/>
        <p:txBody>
          <a:bodyPr/>
          <a:lstStyle/>
          <a:p>
            <a:fld id="{D173FB9D-2052-431B-A605-66E498C34F7F}" type="slidenum">
              <a:rPr lang="en-CA" smtClean="0"/>
              <a:t>20</a:t>
            </a:fld>
            <a:endParaRPr lang="en-CA"/>
          </a:p>
        </p:txBody>
      </p:sp>
    </p:spTree>
    <p:extLst>
      <p:ext uri="{BB962C8B-B14F-4D97-AF65-F5344CB8AC3E}">
        <p14:creationId xmlns:p14="http://schemas.microsoft.com/office/powerpoint/2010/main" val="356617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[Ask for other examples… just one or two.]</a:t>
            </a:r>
            <a:endParaRPr lang="en-US" i="1" dirty="0"/>
          </a:p>
        </p:txBody>
      </p:sp>
      <p:sp>
        <p:nvSpPr>
          <p:cNvPr id="4" name="Slide Number Placeholder 3"/>
          <p:cNvSpPr>
            <a:spLocks noGrp="1"/>
          </p:cNvSpPr>
          <p:nvPr>
            <p:ph type="sldNum" sz="quarter" idx="10"/>
          </p:nvPr>
        </p:nvSpPr>
        <p:spPr/>
        <p:txBody>
          <a:bodyPr/>
          <a:lstStyle/>
          <a:p>
            <a:fld id="{D173FB9D-2052-431B-A605-66E498C34F7F}" type="slidenum">
              <a:rPr lang="en-CA" smtClean="0"/>
              <a:t>21</a:t>
            </a:fld>
            <a:endParaRPr lang="en-CA"/>
          </a:p>
        </p:txBody>
      </p:sp>
    </p:spTree>
    <p:extLst>
      <p:ext uri="{BB962C8B-B14F-4D97-AF65-F5344CB8AC3E}">
        <p14:creationId xmlns:p14="http://schemas.microsoft.com/office/powerpoint/2010/main" val="3018050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the slide then state:]</a:t>
            </a:r>
            <a:endParaRPr lang="en-US" i="1" dirty="0" smtClean="0"/>
          </a:p>
          <a:p>
            <a:r>
              <a:rPr lang="en-US" dirty="0" smtClean="0"/>
              <a:t>We can do work like this with our highly</a:t>
            </a:r>
            <a:r>
              <a:rPr lang="en-US" baseline="0" dirty="0" smtClean="0"/>
              <a:t> engaged CTC coalition, as we can provide the momentum to create lasting community change. </a:t>
            </a:r>
            <a:endParaRPr lang="en-US" dirty="0"/>
          </a:p>
        </p:txBody>
      </p:sp>
      <p:sp>
        <p:nvSpPr>
          <p:cNvPr id="4" name="Slide Number Placeholder 3"/>
          <p:cNvSpPr>
            <a:spLocks noGrp="1"/>
          </p:cNvSpPr>
          <p:nvPr>
            <p:ph type="sldNum" sz="quarter" idx="10"/>
          </p:nvPr>
        </p:nvSpPr>
        <p:spPr/>
        <p:txBody>
          <a:bodyPr/>
          <a:lstStyle/>
          <a:p>
            <a:fld id="{D173FB9D-2052-431B-A605-66E498C34F7F}" type="slidenum">
              <a:rPr lang="en-CA" smtClean="0"/>
              <a:t>22</a:t>
            </a:fld>
            <a:endParaRPr lang="en-CA"/>
          </a:p>
        </p:txBody>
      </p:sp>
    </p:spTree>
    <p:extLst>
      <p:ext uri="{BB962C8B-B14F-4D97-AF65-F5344CB8AC3E}">
        <p14:creationId xmlns:p14="http://schemas.microsoft.com/office/powerpoint/2010/main" val="3149719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is enacting a local social host ordinance</a:t>
            </a:r>
            <a:r>
              <a:rPr lang="en-US" baseline="0" dirty="0" smtClean="0"/>
              <a:t> that makes it clear that it’s illegal to provide alcohol/drugs to underage people, </a:t>
            </a:r>
            <a:r>
              <a:rPr lang="en-US" b="1" baseline="0" dirty="0" smtClean="0"/>
              <a:t>even for underage guests in our own homes</a:t>
            </a:r>
            <a:r>
              <a:rPr lang="en-US" baseline="0" dirty="0" smtClean="0"/>
              <a:t>, and that there are consequences to families who might do so.</a:t>
            </a:r>
          </a:p>
          <a:p>
            <a:endParaRPr lang="en-US" baseline="0" dirty="0" smtClean="0"/>
          </a:p>
          <a:p>
            <a:r>
              <a:rPr lang="en-US" baseline="0" dirty="0" smtClean="0"/>
              <a:t>Another example is to have a public media campaign that shares messages to help shape norms in the community, such as the Good to Know campaign, which provides education about marijuana.</a:t>
            </a:r>
          </a:p>
          <a:p>
            <a:endParaRPr lang="en-US" baseline="0" dirty="0" smtClean="0"/>
          </a:p>
          <a:p>
            <a:r>
              <a:rPr lang="en-US" baseline="0" dirty="0" smtClean="0"/>
              <a:t>What might be some other examples at the community level?</a:t>
            </a:r>
          </a:p>
          <a:p>
            <a:endParaRPr lang="en-US" dirty="0"/>
          </a:p>
        </p:txBody>
      </p:sp>
      <p:sp>
        <p:nvSpPr>
          <p:cNvPr id="4" name="Slide Number Placeholder 3"/>
          <p:cNvSpPr>
            <a:spLocks noGrp="1"/>
          </p:cNvSpPr>
          <p:nvPr>
            <p:ph type="sldNum" sz="quarter" idx="10"/>
          </p:nvPr>
        </p:nvSpPr>
        <p:spPr/>
        <p:txBody>
          <a:bodyPr/>
          <a:lstStyle/>
          <a:p>
            <a:fld id="{D173FB9D-2052-431B-A605-66E498C34F7F}" type="slidenum">
              <a:rPr lang="en-CA" smtClean="0"/>
              <a:t>23</a:t>
            </a:fld>
            <a:endParaRPr lang="en-CA"/>
          </a:p>
        </p:txBody>
      </p:sp>
    </p:spTree>
    <p:extLst>
      <p:ext uri="{BB962C8B-B14F-4D97-AF65-F5344CB8AC3E}">
        <p14:creationId xmlns:p14="http://schemas.microsoft.com/office/powerpoint/2010/main" val="4057984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also change the way adults perceive and interact</a:t>
            </a:r>
            <a:r>
              <a:rPr lang="en-US" baseline="0" dirty="0" smtClean="0"/>
              <a:t> with young people, which is an important component of building young people’s sense of belonging and bonding in our community.</a:t>
            </a:r>
          </a:p>
          <a:p>
            <a:endParaRPr lang="en-US" baseline="0" dirty="0" smtClean="0"/>
          </a:p>
          <a:p>
            <a:r>
              <a:rPr lang="en-US" baseline="0" dirty="0" smtClean="0"/>
              <a:t>Utilizing the social development strategy in our community would help us to provide the opportunities for youth, </a:t>
            </a:r>
            <a:r>
              <a:rPr lang="en-US" b="1" baseline="0" dirty="0" smtClean="0"/>
              <a:t>help them build skills to succeed in those opportunities, </a:t>
            </a:r>
            <a:r>
              <a:rPr lang="en-US" baseline="0" dirty="0" smtClean="0"/>
              <a:t>and to recognize them for their </a:t>
            </a:r>
            <a:r>
              <a:rPr lang="en-US" b="1" baseline="0" dirty="0" smtClean="0"/>
              <a:t>engagement and </a:t>
            </a:r>
            <a:r>
              <a:rPr lang="en-US" baseline="0" dirty="0" smtClean="0"/>
              <a:t>contributions. This would help increase their bonding to the community --- </a:t>
            </a:r>
            <a:r>
              <a:rPr lang="en-US" b="1" baseline="0" dirty="0" smtClean="0"/>
              <a:t>bonding or attachment provides the motivation to follow community guidelines or norms </a:t>
            </a:r>
            <a:r>
              <a:rPr lang="en-US" baseline="0" dirty="0" smtClean="0"/>
              <a:t>-- and we would continue to </a:t>
            </a:r>
            <a:r>
              <a:rPr lang="en-US" b="1" baseline="0" dirty="0" smtClean="0"/>
              <a:t>communicate clear and consistent </a:t>
            </a:r>
            <a:r>
              <a:rPr lang="en-US" baseline="0" dirty="0" smtClean="0"/>
              <a:t>standards and norms for their behavior. </a:t>
            </a:r>
          </a:p>
          <a:p>
            <a:endParaRPr lang="en-US" baseline="0" dirty="0" smtClean="0"/>
          </a:p>
          <a:p>
            <a:r>
              <a:rPr lang="en-US" baseline="0" dirty="0" smtClean="0"/>
              <a:t>Additionally, incorporating positive youth development approaches </a:t>
            </a:r>
            <a:r>
              <a:rPr lang="en-US" b="1" baseline="0" dirty="0" smtClean="0"/>
              <a:t>into how our organizations function </a:t>
            </a:r>
            <a:r>
              <a:rPr lang="en-US" baseline="0" dirty="0" smtClean="0"/>
              <a:t>would allow us change the environment in local organizations to be more welcoming to youth, and also focused on to </a:t>
            </a:r>
            <a:r>
              <a:rPr lang="en-US" sz="1200" b="0" i="0" kern="1200" dirty="0" smtClean="0">
                <a:solidFill>
                  <a:schemeClr val="tx1"/>
                </a:solidFill>
                <a:effectLst/>
                <a:latin typeface="+mn-lt"/>
                <a:ea typeface="+mn-ea"/>
                <a:cs typeface="+mn-cs"/>
              </a:rPr>
              <a:t>helping youth acquire the knowledge and skills they need to become healthy and productive adults. In addition, the PYD/SDS approach would lead to </a:t>
            </a:r>
            <a:r>
              <a:rPr lang="en-US" sz="1200" b="0" i="0" kern="1200" baseline="0" dirty="0" smtClean="0">
                <a:solidFill>
                  <a:schemeClr val="tx1"/>
                </a:solidFill>
                <a:effectLst/>
                <a:latin typeface="+mn-lt"/>
                <a:ea typeface="+mn-ea"/>
                <a:cs typeface="+mn-cs"/>
              </a:rPr>
              <a:t>equitably capturing youth voice and direction in the creation and implementation of programs and services meant to benefit youth</a:t>
            </a:r>
            <a:r>
              <a:rPr lang="en-US" sz="1200" b="0" i="0" kern="1200" dirty="0" smtClean="0">
                <a:solidFill>
                  <a:schemeClr val="tx1"/>
                </a:solidFill>
                <a:effectLst/>
                <a:latin typeface="+mn-lt"/>
                <a:ea typeface="+mn-ea"/>
                <a:cs typeface="+mn-cs"/>
              </a:rPr>
              <a:t>.</a:t>
            </a:r>
            <a:endParaRPr lang="en-US" baseline="0" dirty="0" smtClean="0"/>
          </a:p>
          <a:p>
            <a:endParaRPr lang="en-US" baseline="0" dirty="0" smtClean="0"/>
          </a:p>
          <a:p>
            <a:r>
              <a:rPr lang="en-US" baseline="0" dirty="0" smtClean="0"/>
              <a:t>If we did this broadly across the community, and really changed the norm of how adults interact with and empower youth, do you think this could be a shift in how our community currently works? </a:t>
            </a:r>
            <a:r>
              <a:rPr lang="en-US" i="1" baseline="0" dirty="0" smtClean="0"/>
              <a:t>[Ask for comments/thoughts.]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173FB9D-2052-431B-A605-66E498C34F7F}" type="slidenum">
              <a:rPr lang="en-CA" smtClean="0"/>
              <a:t>24</a:t>
            </a:fld>
            <a:endParaRPr lang="en-CA"/>
          </a:p>
        </p:txBody>
      </p:sp>
    </p:spTree>
    <p:extLst>
      <p:ext uri="{BB962C8B-B14F-4D97-AF65-F5344CB8AC3E}">
        <p14:creationId xmlns:p14="http://schemas.microsoft.com/office/powerpoint/2010/main" val="1075268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return to Mia’s story. If we have effectively</a:t>
            </a:r>
            <a:r>
              <a:rPr lang="en-US" baseline="0" dirty="0" smtClean="0"/>
              <a:t> done our prevention work across the spectrum, have we helped youth like Mia to make healthy choices?</a:t>
            </a:r>
            <a:endParaRPr lang="en-US" dirty="0"/>
          </a:p>
        </p:txBody>
      </p:sp>
      <p:sp>
        <p:nvSpPr>
          <p:cNvPr id="4" name="Slide Number Placeholder 3"/>
          <p:cNvSpPr>
            <a:spLocks noGrp="1"/>
          </p:cNvSpPr>
          <p:nvPr>
            <p:ph type="sldNum" sz="quarter" idx="10"/>
          </p:nvPr>
        </p:nvSpPr>
        <p:spPr/>
        <p:txBody>
          <a:bodyPr/>
          <a:lstStyle/>
          <a:p>
            <a:fld id="{D173FB9D-2052-431B-A605-66E498C34F7F}" type="slidenum">
              <a:rPr lang="en-CA" smtClean="0"/>
              <a:t>25</a:t>
            </a:fld>
            <a:endParaRPr lang="en-CA"/>
          </a:p>
        </p:txBody>
      </p:sp>
    </p:spTree>
    <p:extLst>
      <p:ext uri="{BB962C8B-B14F-4D97-AF65-F5344CB8AC3E}">
        <p14:creationId xmlns:p14="http://schemas.microsoft.com/office/powerpoint/2010/main" val="458104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Mia</a:t>
            </a:r>
            <a:r>
              <a:rPr lang="en-US" baseline="0" dirty="0" smtClean="0"/>
              <a:t> subsequently </a:t>
            </a:r>
            <a:r>
              <a:rPr lang="en-US" dirty="0" smtClean="0"/>
              <a:t>has the skills to say no but still keep her friends (like in this slide, she’s not rejecting</a:t>
            </a:r>
            <a:r>
              <a:rPr lang="en-US" baseline="0" dirty="0" smtClean="0"/>
              <a:t> her friend she’s just suggesting something else that would be fun to do together)</a:t>
            </a:r>
          </a:p>
          <a:p>
            <a:endParaRPr lang="en-US" dirty="0"/>
          </a:p>
        </p:txBody>
      </p:sp>
      <p:sp>
        <p:nvSpPr>
          <p:cNvPr id="4" name="Slide Number Placeholder 3"/>
          <p:cNvSpPr>
            <a:spLocks noGrp="1"/>
          </p:cNvSpPr>
          <p:nvPr>
            <p:ph type="sldNum" sz="quarter" idx="10"/>
          </p:nvPr>
        </p:nvSpPr>
        <p:spPr/>
        <p:txBody>
          <a:bodyPr/>
          <a:lstStyle/>
          <a:p>
            <a:fld id="{D173FB9D-2052-431B-A605-66E498C34F7F}" type="slidenum">
              <a:rPr lang="en-CA" smtClean="0"/>
              <a:t>26</a:t>
            </a:fld>
            <a:endParaRPr lang="en-CA"/>
          </a:p>
        </p:txBody>
      </p:sp>
    </p:spTree>
    <p:extLst>
      <p:ext uri="{BB962C8B-B14F-4D97-AF65-F5344CB8AC3E}">
        <p14:creationId xmlns:p14="http://schemas.microsoft.com/office/powerpoint/2010/main" val="1729457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be prepared to start this conversation by sharing an example from your own life.</a:t>
            </a:r>
          </a:p>
          <a:p>
            <a:r>
              <a:rPr lang="en-US" i="1" dirty="0" smtClean="0"/>
              <a:t>Then get the group into pairs or triads to discuss this question amongst</a:t>
            </a:r>
            <a:r>
              <a:rPr lang="en-US" i="1" baseline="0" dirty="0" smtClean="0"/>
              <a:t> themselves.</a:t>
            </a:r>
          </a:p>
          <a:p>
            <a:r>
              <a:rPr lang="en-US" i="1" baseline="0" dirty="0" smtClean="0"/>
              <a:t>Once they’ve had a good conversation, ask for 1-2 brave souls to share their examples.</a:t>
            </a:r>
            <a:endParaRPr lang="en-US" i="1" dirty="0"/>
          </a:p>
        </p:txBody>
      </p:sp>
      <p:sp>
        <p:nvSpPr>
          <p:cNvPr id="4" name="Slide Number Placeholder 3"/>
          <p:cNvSpPr>
            <a:spLocks noGrp="1"/>
          </p:cNvSpPr>
          <p:nvPr>
            <p:ph type="sldNum" sz="quarter" idx="10"/>
          </p:nvPr>
        </p:nvSpPr>
        <p:spPr/>
        <p:txBody>
          <a:bodyPr/>
          <a:lstStyle/>
          <a:p>
            <a:fld id="{D173FB9D-2052-431B-A605-66E498C34F7F}" type="slidenum">
              <a:rPr lang="en-CA" smtClean="0"/>
              <a:t>27</a:t>
            </a:fld>
            <a:endParaRPr lang="en-CA"/>
          </a:p>
        </p:txBody>
      </p:sp>
    </p:spTree>
    <p:extLst>
      <p:ext uri="{BB962C8B-B14F-4D97-AF65-F5344CB8AC3E}">
        <p14:creationId xmlns:p14="http://schemas.microsoft.com/office/powerpoint/2010/main" val="2803039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as we embark on our resources</a:t>
            </a:r>
            <a:r>
              <a:rPr lang="en-US" baseline="0" dirty="0" smtClean="0"/>
              <a:t> assessment, here are the key questions we’ll consider.</a:t>
            </a:r>
          </a:p>
          <a:p>
            <a:r>
              <a:rPr lang="en-US" i="1" baseline="0" dirty="0" smtClean="0"/>
              <a:t>[Read the slide.]</a:t>
            </a:r>
          </a:p>
          <a:p>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[Note to presenter – if you are using</a:t>
            </a:r>
            <a:r>
              <a:rPr lang="en-US" i="1" baseline="0" dirty="0" smtClean="0"/>
              <a:t> this </a:t>
            </a:r>
            <a:r>
              <a:rPr lang="en-US" i="1" baseline="0" dirty="0" err="1" smtClean="0"/>
              <a:t>powerpoint</a:t>
            </a:r>
            <a:r>
              <a:rPr lang="en-US" i="1" baseline="0" dirty="0" smtClean="0"/>
              <a:t> outside of the Phase 3 resource assessment, you can eliminate this slide.]</a:t>
            </a:r>
            <a:endParaRPr lang="en-US" i="1" dirty="0" smtClean="0"/>
          </a:p>
          <a:p>
            <a:endParaRPr lang="en-US" i="1" dirty="0"/>
          </a:p>
        </p:txBody>
      </p:sp>
      <p:sp>
        <p:nvSpPr>
          <p:cNvPr id="4" name="Slide Number Placeholder 3"/>
          <p:cNvSpPr>
            <a:spLocks noGrp="1"/>
          </p:cNvSpPr>
          <p:nvPr>
            <p:ph type="sldNum" sz="quarter" idx="10"/>
          </p:nvPr>
        </p:nvSpPr>
        <p:spPr/>
        <p:txBody>
          <a:bodyPr/>
          <a:lstStyle/>
          <a:p>
            <a:fld id="{D173FB9D-2052-431B-A605-66E498C34F7F}" type="slidenum">
              <a:rPr lang="en-CA" smtClean="0"/>
              <a:t>28</a:t>
            </a:fld>
            <a:endParaRPr lang="en-CA"/>
          </a:p>
        </p:txBody>
      </p:sp>
    </p:spTree>
    <p:extLst>
      <p:ext uri="{BB962C8B-B14F-4D97-AF65-F5344CB8AC3E}">
        <p14:creationId xmlns:p14="http://schemas.microsoft.com/office/powerpoint/2010/main" val="792894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goals of our resources assessment.</a:t>
            </a:r>
          </a:p>
          <a:p>
            <a:endParaRPr lang="en-US" dirty="0" smtClean="0"/>
          </a:p>
          <a:p>
            <a:r>
              <a:rPr lang="en-US" i="1" dirty="0" smtClean="0"/>
              <a:t>[Note to presenter – if you are using</a:t>
            </a:r>
            <a:r>
              <a:rPr lang="en-US" i="1" baseline="0" dirty="0" smtClean="0"/>
              <a:t> this </a:t>
            </a:r>
            <a:r>
              <a:rPr lang="en-US" i="1" baseline="0" dirty="0" err="1" smtClean="0"/>
              <a:t>powerpoint</a:t>
            </a:r>
            <a:r>
              <a:rPr lang="en-US" i="1" baseline="0" dirty="0" smtClean="0"/>
              <a:t> outside of the Phase 3 resource assessment, you can eliminate this slide.]</a:t>
            </a:r>
            <a:endParaRPr lang="en-US" i="1" dirty="0"/>
          </a:p>
        </p:txBody>
      </p:sp>
      <p:sp>
        <p:nvSpPr>
          <p:cNvPr id="4" name="Slide Number Placeholder 3"/>
          <p:cNvSpPr>
            <a:spLocks noGrp="1"/>
          </p:cNvSpPr>
          <p:nvPr>
            <p:ph type="sldNum" sz="quarter" idx="10"/>
          </p:nvPr>
        </p:nvSpPr>
        <p:spPr/>
        <p:txBody>
          <a:bodyPr/>
          <a:lstStyle/>
          <a:p>
            <a:fld id="{D173FB9D-2052-431B-A605-66E498C34F7F}" type="slidenum">
              <a:rPr lang="en-CA" smtClean="0"/>
              <a:t>29</a:t>
            </a:fld>
            <a:endParaRPr lang="en-CA"/>
          </a:p>
        </p:txBody>
      </p:sp>
    </p:spTree>
    <p:extLst>
      <p:ext uri="{BB962C8B-B14F-4D97-AF65-F5344CB8AC3E}">
        <p14:creationId xmlns:p14="http://schemas.microsoft.com/office/powerpoint/2010/main" val="85931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given that there are 5 levels of influence</a:t>
            </a:r>
            <a:r>
              <a:rPr lang="en-US" baseline="0" dirty="0" smtClean="0"/>
              <a:t> on our behaviors, why might community-level prevention be important?</a:t>
            </a:r>
          </a:p>
          <a:p>
            <a:r>
              <a:rPr lang="en-US" baseline="0" dirty="0" smtClean="0"/>
              <a:t>Please keep this question in mind, as we tell a story that might illustrate an answer for you.</a:t>
            </a:r>
            <a:endParaRPr lang="en-US" dirty="0"/>
          </a:p>
        </p:txBody>
      </p:sp>
      <p:sp>
        <p:nvSpPr>
          <p:cNvPr id="4" name="Slide Number Placeholder 3"/>
          <p:cNvSpPr>
            <a:spLocks noGrp="1"/>
          </p:cNvSpPr>
          <p:nvPr>
            <p:ph type="sldNum" sz="quarter" idx="10"/>
          </p:nvPr>
        </p:nvSpPr>
        <p:spPr/>
        <p:txBody>
          <a:bodyPr/>
          <a:lstStyle/>
          <a:p>
            <a:fld id="{D173FB9D-2052-431B-A605-66E498C34F7F}" type="slidenum">
              <a:rPr lang="en-CA" smtClean="0"/>
              <a:t>3</a:t>
            </a:fld>
            <a:endParaRPr lang="en-CA"/>
          </a:p>
        </p:txBody>
      </p:sp>
    </p:spTree>
    <p:extLst>
      <p:ext uri="{BB962C8B-B14F-4D97-AF65-F5344CB8AC3E}">
        <p14:creationId xmlns:p14="http://schemas.microsoft.com/office/powerpoint/2010/main" val="23862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following tells a story about how these 5 levels of influence might relate to how youth might make decisions.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Here’s Mia.</a:t>
            </a:r>
          </a:p>
          <a:p>
            <a:endParaRPr lang="en-US" dirty="0"/>
          </a:p>
        </p:txBody>
      </p:sp>
      <p:sp>
        <p:nvSpPr>
          <p:cNvPr id="4" name="Slide Number Placeholder 3"/>
          <p:cNvSpPr>
            <a:spLocks noGrp="1"/>
          </p:cNvSpPr>
          <p:nvPr>
            <p:ph type="sldNum" sz="quarter" idx="10"/>
          </p:nvPr>
        </p:nvSpPr>
        <p:spPr/>
        <p:txBody>
          <a:bodyPr/>
          <a:lstStyle/>
          <a:p>
            <a:fld id="{D173FB9D-2052-431B-A605-66E498C34F7F}" type="slidenum">
              <a:rPr lang="en-CA" smtClean="0"/>
              <a:t>4</a:t>
            </a:fld>
            <a:endParaRPr lang="en-CA"/>
          </a:p>
        </p:txBody>
      </p:sp>
    </p:spTree>
    <p:extLst>
      <p:ext uri="{BB962C8B-B14F-4D97-AF65-F5344CB8AC3E}">
        <p14:creationId xmlns:p14="http://schemas.microsoft.com/office/powerpoint/2010/main" val="56620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Mia’s friend, Alex.</a:t>
            </a:r>
            <a:endParaRPr lang="en-US" dirty="0"/>
          </a:p>
        </p:txBody>
      </p:sp>
      <p:sp>
        <p:nvSpPr>
          <p:cNvPr id="4" name="Slide Number Placeholder 3"/>
          <p:cNvSpPr>
            <a:spLocks noGrp="1"/>
          </p:cNvSpPr>
          <p:nvPr>
            <p:ph type="sldNum" sz="quarter" idx="10"/>
          </p:nvPr>
        </p:nvSpPr>
        <p:spPr/>
        <p:txBody>
          <a:bodyPr/>
          <a:lstStyle/>
          <a:p>
            <a:fld id="{D173FB9D-2052-431B-A605-66E498C34F7F}" type="slidenum">
              <a:rPr lang="en-CA" smtClean="0"/>
              <a:t>5</a:t>
            </a:fld>
            <a:endParaRPr lang="en-CA"/>
          </a:p>
        </p:txBody>
      </p:sp>
    </p:spTree>
    <p:extLst>
      <p:ext uri="{BB962C8B-B14F-4D97-AF65-F5344CB8AC3E}">
        <p14:creationId xmlns:p14="http://schemas.microsoft.com/office/powerpoint/2010/main" val="3754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asks:  Mia, do you want to smoke some pot?</a:t>
            </a:r>
            <a:endParaRPr lang="en-US" dirty="0"/>
          </a:p>
        </p:txBody>
      </p:sp>
      <p:sp>
        <p:nvSpPr>
          <p:cNvPr id="4" name="Slide Number Placeholder 3"/>
          <p:cNvSpPr>
            <a:spLocks noGrp="1"/>
          </p:cNvSpPr>
          <p:nvPr>
            <p:ph type="sldNum" sz="quarter" idx="10"/>
          </p:nvPr>
        </p:nvSpPr>
        <p:spPr/>
        <p:txBody>
          <a:bodyPr/>
          <a:lstStyle/>
          <a:p>
            <a:fld id="{D173FB9D-2052-431B-A605-66E498C34F7F}" type="slidenum">
              <a:rPr lang="en-CA" smtClean="0"/>
              <a:t>6</a:t>
            </a:fld>
            <a:endParaRPr lang="en-CA"/>
          </a:p>
        </p:txBody>
      </p:sp>
    </p:spTree>
    <p:extLst>
      <p:ext uri="{BB962C8B-B14F-4D97-AF65-F5344CB8AC3E}">
        <p14:creationId xmlns:p14="http://schemas.microsoft.com/office/powerpoint/2010/main" val="92017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Mia is thinking how to respond, let’s think about how these 5 levels of life might influence her decision …</a:t>
            </a:r>
            <a:endParaRPr lang="en-US" dirty="0"/>
          </a:p>
        </p:txBody>
      </p:sp>
      <p:sp>
        <p:nvSpPr>
          <p:cNvPr id="4" name="Slide Number Placeholder 3"/>
          <p:cNvSpPr>
            <a:spLocks noGrp="1"/>
          </p:cNvSpPr>
          <p:nvPr>
            <p:ph type="sldNum" sz="quarter" idx="10"/>
          </p:nvPr>
        </p:nvSpPr>
        <p:spPr/>
        <p:txBody>
          <a:bodyPr/>
          <a:lstStyle/>
          <a:p>
            <a:fld id="{D173FB9D-2052-431B-A605-66E498C34F7F}" type="slidenum">
              <a:rPr lang="en-CA" smtClean="0"/>
              <a:t>7</a:t>
            </a:fld>
            <a:endParaRPr lang="en-CA"/>
          </a:p>
        </p:txBody>
      </p:sp>
    </p:spTree>
    <p:extLst>
      <p:ext uri="{BB962C8B-B14F-4D97-AF65-F5344CB8AC3E}">
        <p14:creationId xmlns:p14="http://schemas.microsoft.com/office/powerpoint/2010/main" val="361609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slide.]</a:t>
            </a:r>
          </a:p>
          <a:p>
            <a:r>
              <a:rPr lang="en-US" i="1" dirty="0" smtClean="0"/>
              <a:t>Ask the question: </a:t>
            </a:r>
            <a:r>
              <a:rPr lang="en-US" i="0" dirty="0" smtClean="0"/>
              <a:t>W</a:t>
            </a:r>
            <a:r>
              <a:rPr lang="en-US" dirty="0" smtClean="0"/>
              <a:t>hich level of the spectrum of prevention would this be on?</a:t>
            </a:r>
          </a:p>
          <a:p>
            <a:endParaRPr lang="en-US" dirty="0" smtClean="0"/>
          </a:p>
          <a:p>
            <a:r>
              <a:rPr lang="en-US" i="1" dirty="0" smtClean="0"/>
              <a:t>[The answer is:  individual level]</a:t>
            </a:r>
            <a:endParaRPr lang="en-US" i="1" dirty="0"/>
          </a:p>
        </p:txBody>
      </p:sp>
      <p:sp>
        <p:nvSpPr>
          <p:cNvPr id="4" name="Slide Number Placeholder 3"/>
          <p:cNvSpPr>
            <a:spLocks noGrp="1"/>
          </p:cNvSpPr>
          <p:nvPr>
            <p:ph type="sldNum" sz="quarter" idx="10"/>
          </p:nvPr>
        </p:nvSpPr>
        <p:spPr/>
        <p:txBody>
          <a:bodyPr/>
          <a:lstStyle/>
          <a:p>
            <a:fld id="{D173FB9D-2052-431B-A605-66E498C34F7F}" type="slidenum">
              <a:rPr lang="en-CA" smtClean="0"/>
              <a:t>8</a:t>
            </a:fld>
            <a:endParaRPr lang="en-CA"/>
          </a:p>
        </p:txBody>
      </p:sp>
    </p:spTree>
    <p:extLst>
      <p:ext uri="{BB962C8B-B14F-4D97-AF65-F5344CB8AC3E}">
        <p14:creationId xmlns:p14="http://schemas.microsoft.com/office/powerpoint/2010/main" val="327214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slide.]</a:t>
            </a:r>
          </a:p>
          <a:p>
            <a:r>
              <a:rPr lang="en-US" i="1" dirty="0" smtClean="0"/>
              <a:t>Ask the question: </a:t>
            </a:r>
            <a:r>
              <a:rPr lang="en-US" i="0" dirty="0" smtClean="0"/>
              <a:t>W</a:t>
            </a:r>
            <a:r>
              <a:rPr lang="en-US" dirty="0" smtClean="0"/>
              <a:t>hich level of the spectrum of prevention would this be on?</a:t>
            </a:r>
          </a:p>
          <a:p>
            <a:endParaRPr lang="en-US" dirty="0" smtClean="0"/>
          </a:p>
          <a:p>
            <a:r>
              <a:rPr lang="en-US" i="1" dirty="0" smtClean="0"/>
              <a:t>[The answer is:  interpersonal level]</a:t>
            </a:r>
            <a:endParaRPr lang="en-US" i="1" dirty="0"/>
          </a:p>
        </p:txBody>
      </p:sp>
      <p:sp>
        <p:nvSpPr>
          <p:cNvPr id="4" name="Slide Number Placeholder 3"/>
          <p:cNvSpPr>
            <a:spLocks noGrp="1"/>
          </p:cNvSpPr>
          <p:nvPr>
            <p:ph type="sldNum" sz="quarter" idx="10"/>
          </p:nvPr>
        </p:nvSpPr>
        <p:spPr/>
        <p:txBody>
          <a:bodyPr/>
          <a:lstStyle/>
          <a:p>
            <a:fld id="{D173FB9D-2052-431B-A605-66E498C34F7F}" type="slidenum">
              <a:rPr lang="en-CA" smtClean="0"/>
              <a:t>9</a:t>
            </a:fld>
            <a:endParaRPr lang="en-CA"/>
          </a:p>
        </p:txBody>
      </p:sp>
    </p:spTree>
    <p:extLst>
      <p:ext uri="{BB962C8B-B14F-4D97-AF65-F5344CB8AC3E}">
        <p14:creationId xmlns:p14="http://schemas.microsoft.com/office/powerpoint/2010/main" val="372338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26B9-AC56-48DA-9E86-39DE47002F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A60059A-D28B-4F38-A2A4-C35C6724B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7FE70BA-2DEB-408A-BA75-269BFDE174F6}"/>
              </a:ext>
            </a:extLst>
          </p:cNvPr>
          <p:cNvSpPr>
            <a:spLocks noGrp="1"/>
          </p:cNvSpPr>
          <p:nvPr>
            <p:ph type="dt" sz="half" idx="10"/>
          </p:nvPr>
        </p:nvSpPr>
        <p:spPr/>
        <p:txBody>
          <a:bodyPr/>
          <a:lstStyle/>
          <a:p>
            <a:fld id="{A4676568-DA6C-4860-B6F3-D138F0FBE842}" type="datetimeFigureOut">
              <a:rPr lang="en-CA" smtClean="0"/>
              <a:t>2018-05-20</a:t>
            </a:fld>
            <a:endParaRPr lang="en-CA"/>
          </a:p>
        </p:txBody>
      </p:sp>
      <p:sp>
        <p:nvSpPr>
          <p:cNvPr id="5" name="Footer Placeholder 4">
            <a:extLst>
              <a:ext uri="{FF2B5EF4-FFF2-40B4-BE49-F238E27FC236}">
                <a16:creationId xmlns:a16="http://schemas.microsoft.com/office/drawing/2014/main" id="{4C240723-0D5E-4EE4-9EB2-34CCD63065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9E455F-7883-46C3-BD90-D7D67EA33643}"/>
              </a:ext>
            </a:extLst>
          </p:cNvPr>
          <p:cNvSpPr>
            <a:spLocks noGrp="1"/>
          </p:cNvSpPr>
          <p:nvPr>
            <p:ph type="sldNum" sz="quarter" idx="12"/>
          </p:nvPr>
        </p:nvSpPr>
        <p:spPr/>
        <p:txBody>
          <a:bodyPr/>
          <a:lstStyle/>
          <a:p>
            <a:fld id="{73FF78FD-4669-492E-89E3-F4027D462BCC}" type="slidenum">
              <a:rPr lang="en-CA" smtClean="0"/>
              <a:t>‹#›</a:t>
            </a:fld>
            <a:endParaRPr lang="en-CA"/>
          </a:p>
        </p:txBody>
      </p:sp>
    </p:spTree>
    <p:extLst>
      <p:ext uri="{BB962C8B-B14F-4D97-AF65-F5344CB8AC3E}">
        <p14:creationId xmlns:p14="http://schemas.microsoft.com/office/powerpoint/2010/main" val="175318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7B1A-B3B8-4F1C-B2C7-1CE0C8CE14C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D925109-DC0A-471A-9CB8-1DB5F48697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65D4A9-0323-4228-A802-9981E39299A8}"/>
              </a:ext>
            </a:extLst>
          </p:cNvPr>
          <p:cNvSpPr>
            <a:spLocks noGrp="1"/>
          </p:cNvSpPr>
          <p:nvPr>
            <p:ph type="dt" sz="half" idx="10"/>
          </p:nvPr>
        </p:nvSpPr>
        <p:spPr/>
        <p:txBody>
          <a:bodyPr/>
          <a:lstStyle/>
          <a:p>
            <a:fld id="{A4676568-DA6C-4860-B6F3-D138F0FBE842}" type="datetimeFigureOut">
              <a:rPr lang="en-CA" smtClean="0"/>
              <a:t>2018-05-20</a:t>
            </a:fld>
            <a:endParaRPr lang="en-CA"/>
          </a:p>
        </p:txBody>
      </p:sp>
      <p:sp>
        <p:nvSpPr>
          <p:cNvPr id="5" name="Footer Placeholder 4">
            <a:extLst>
              <a:ext uri="{FF2B5EF4-FFF2-40B4-BE49-F238E27FC236}">
                <a16:creationId xmlns:a16="http://schemas.microsoft.com/office/drawing/2014/main" id="{FC2B1D2A-C910-4CCE-B2A5-5486F1BFC61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167274-EC02-45A1-BAA1-85A820717904}"/>
              </a:ext>
            </a:extLst>
          </p:cNvPr>
          <p:cNvSpPr>
            <a:spLocks noGrp="1"/>
          </p:cNvSpPr>
          <p:nvPr>
            <p:ph type="sldNum" sz="quarter" idx="12"/>
          </p:nvPr>
        </p:nvSpPr>
        <p:spPr/>
        <p:txBody>
          <a:bodyPr/>
          <a:lstStyle/>
          <a:p>
            <a:fld id="{73FF78FD-4669-492E-89E3-F4027D462BCC}" type="slidenum">
              <a:rPr lang="en-CA" smtClean="0"/>
              <a:t>‹#›</a:t>
            </a:fld>
            <a:endParaRPr lang="en-CA"/>
          </a:p>
        </p:txBody>
      </p:sp>
    </p:spTree>
    <p:extLst>
      <p:ext uri="{BB962C8B-B14F-4D97-AF65-F5344CB8AC3E}">
        <p14:creationId xmlns:p14="http://schemas.microsoft.com/office/powerpoint/2010/main" val="156112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4461CB-276A-4CE0-8664-86A9101CC5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A550A2-36CF-4E4B-9780-75AD01C644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B6EAA4C-4A20-4EE8-89DF-63C19B19A56A}"/>
              </a:ext>
            </a:extLst>
          </p:cNvPr>
          <p:cNvSpPr>
            <a:spLocks noGrp="1"/>
          </p:cNvSpPr>
          <p:nvPr>
            <p:ph type="dt" sz="half" idx="10"/>
          </p:nvPr>
        </p:nvSpPr>
        <p:spPr/>
        <p:txBody>
          <a:bodyPr/>
          <a:lstStyle/>
          <a:p>
            <a:fld id="{A4676568-DA6C-4860-B6F3-D138F0FBE842}" type="datetimeFigureOut">
              <a:rPr lang="en-CA" smtClean="0"/>
              <a:t>2018-05-20</a:t>
            </a:fld>
            <a:endParaRPr lang="en-CA"/>
          </a:p>
        </p:txBody>
      </p:sp>
      <p:sp>
        <p:nvSpPr>
          <p:cNvPr id="5" name="Footer Placeholder 4">
            <a:extLst>
              <a:ext uri="{FF2B5EF4-FFF2-40B4-BE49-F238E27FC236}">
                <a16:creationId xmlns:a16="http://schemas.microsoft.com/office/drawing/2014/main" id="{08DCC628-114B-40FB-A3E5-BD9998FA687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EA153D-9B77-4572-999C-728F17D69428}"/>
              </a:ext>
            </a:extLst>
          </p:cNvPr>
          <p:cNvSpPr>
            <a:spLocks noGrp="1"/>
          </p:cNvSpPr>
          <p:nvPr>
            <p:ph type="sldNum" sz="quarter" idx="12"/>
          </p:nvPr>
        </p:nvSpPr>
        <p:spPr/>
        <p:txBody>
          <a:bodyPr/>
          <a:lstStyle/>
          <a:p>
            <a:fld id="{73FF78FD-4669-492E-89E3-F4027D462BCC}" type="slidenum">
              <a:rPr lang="en-CA" smtClean="0"/>
              <a:t>‹#›</a:t>
            </a:fld>
            <a:endParaRPr lang="en-CA"/>
          </a:p>
        </p:txBody>
      </p:sp>
    </p:spTree>
    <p:extLst>
      <p:ext uri="{BB962C8B-B14F-4D97-AF65-F5344CB8AC3E}">
        <p14:creationId xmlns:p14="http://schemas.microsoft.com/office/powerpoint/2010/main" val="403369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3FF6-376C-432E-A72F-FDA0E7FDAD6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4493328-96E8-4A77-B8EE-15A6040C69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25EEB7C-9DB8-4D63-B2AE-CFF45A2E954B}"/>
              </a:ext>
            </a:extLst>
          </p:cNvPr>
          <p:cNvSpPr>
            <a:spLocks noGrp="1"/>
          </p:cNvSpPr>
          <p:nvPr>
            <p:ph type="dt" sz="half" idx="10"/>
          </p:nvPr>
        </p:nvSpPr>
        <p:spPr/>
        <p:txBody>
          <a:bodyPr/>
          <a:lstStyle/>
          <a:p>
            <a:fld id="{A4676568-DA6C-4860-B6F3-D138F0FBE842}" type="datetimeFigureOut">
              <a:rPr lang="en-CA" smtClean="0"/>
              <a:t>2018-05-20</a:t>
            </a:fld>
            <a:endParaRPr lang="en-CA"/>
          </a:p>
        </p:txBody>
      </p:sp>
      <p:sp>
        <p:nvSpPr>
          <p:cNvPr id="5" name="Footer Placeholder 4">
            <a:extLst>
              <a:ext uri="{FF2B5EF4-FFF2-40B4-BE49-F238E27FC236}">
                <a16:creationId xmlns:a16="http://schemas.microsoft.com/office/drawing/2014/main" id="{55432717-8657-4173-B909-87AB42F2703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48354E-99FF-423E-8E69-8FFB0E01FD88}"/>
              </a:ext>
            </a:extLst>
          </p:cNvPr>
          <p:cNvSpPr>
            <a:spLocks noGrp="1"/>
          </p:cNvSpPr>
          <p:nvPr>
            <p:ph type="sldNum" sz="quarter" idx="12"/>
          </p:nvPr>
        </p:nvSpPr>
        <p:spPr/>
        <p:txBody>
          <a:bodyPr/>
          <a:lstStyle/>
          <a:p>
            <a:fld id="{73FF78FD-4669-492E-89E3-F4027D462BCC}" type="slidenum">
              <a:rPr lang="en-CA" smtClean="0"/>
              <a:t>‹#›</a:t>
            </a:fld>
            <a:endParaRPr lang="en-CA"/>
          </a:p>
        </p:txBody>
      </p:sp>
    </p:spTree>
    <p:extLst>
      <p:ext uri="{BB962C8B-B14F-4D97-AF65-F5344CB8AC3E}">
        <p14:creationId xmlns:p14="http://schemas.microsoft.com/office/powerpoint/2010/main" val="50564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F8FD-98DC-4A89-B811-10ADF185E2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087C7BF-3BDB-41F7-AA2C-A8A90A164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C33E69-E927-45F1-9706-12106FA093CD}"/>
              </a:ext>
            </a:extLst>
          </p:cNvPr>
          <p:cNvSpPr>
            <a:spLocks noGrp="1"/>
          </p:cNvSpPr>
          <p:nvPr>
            <p:ph type="dt" sz="half" idx="10"/>
          </p:nvPr>
        </p:nvSpPr>
        <p:spPr/>
        <p:txBody>
          <a:bodyPr/>
          <a:lstStyle/>
          <a:p>
            <a:fld id="{A4676568-DA6C-4860-B6F3-D138F0FBE842}" type="datetimeFigureOut">
              <a:rPr lang="en-CA" smtClean="0"/>
              <a:t>2018-05-20</a:t>
            </a:fld>
            <a:endParaRPr lang="en-CA"/>
          </a:p>
        </p:txBody>
      </p:sp>
      <p:sp>
        <p:nvSpPr>
          <p:cNvPr id="5" name="Footer Placeholder 4">
            <a:extLst>
              <a:ext uri="{FF2B5EF4-FFF2-40B4-BE49-F238E27FC236}">
                <a16:creationId xmlns:a16="http://schemas.microsoft.com/office/drawing/2014/main" id="{5D587683-D918-42CA-8BB1-80542AE6F4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B71501-272E-4B43-BF42-14AC69820BA4}"/>
              </a:ext>
            </a:extLst>
          </p:cNvPr>
          <p:cNvSpPr>
            <a:spLocks noGrp="1"/>
          </p:cNvSpPr>
          <p:nvPr>
            <p:ph type="sldNum" sz="quarter" idx="12"/>
          </p:nvPr>
        </p:nvSpPr>
        <p:spPr/>
        <p:txBody>
          <a:bodyPr/>
          <a:lstStyle/>
          <a:p>
            <a:fld id="{73FF78FD-4669-492E-89E3-F4027D462BCC}" type="slidenum">
              <a:rPr lang="en-CA" smtClean="0"/>
              <a:t>‹#›</a:t>
            </a:fld>
            <a:endParaRPr lang="en-CA"/>
          </a:p>
        </p:txBody>
      </p:sp>
    </p:spTree>
    <p:extLst>
      <p:ext uri="{BB962C8B-B14F-4D97-AF65-F5344CB8AC3E}">
        <p14:creationId xmlns:p14="http://schemas.microsoft.com/office/powerpoint/2010/main" val="403653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6B63-6A75-4D5E-9D3F-4C0CFF88817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1181F8F-6B0E-4D6B-AE07-DA563BA8E1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F83F34E-3F09-4D8C-82AA-82FE658EC5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90C4945-4771-4D58-BA3D-9F3801F8D577}"/>
              </a:ext>
            </a:extLst>
          </p:cNvPr>
          <p:cNvSpPr>
            <a:spLocks noGrp="1"/>
          </p:cNvSpPr>
          <p:nvPr>
            <p:ph type="dt" sz="half" idx="10"/>
          </p:nvPr>
        </p:nvSpPr>
        <p:spPr/>
        <p:txBody>
          <a:bodyPr/>
          <a:lstStyle/>
          <a:p>
            <a:fld id="{A4676568-DA6C-4860-B6F3-D138F0FBE842}" type="datetimeFigureOut">
              <a:rPr lang="en-CA" smtClean="0"/>
              <a:t>2018-05-20</a:t>
            </a:fld>
            <a:endParaRPr lang="en-CA"/>
          </a:p>
        </p:txBody>
      </p:sp>
      <p:sp>
        <p:nvSpPr>
          <p:cNvPr id="6" name="Footer Placeholder 5">
            <a:extLst>
              <a:ext uri="{FF2B5EF4-FFF2-40B4-BE49-F238E27FC236}">
                <a16:creationId xmlns:a16="http://schemas.microsoft.com/office/drawing/2014/main" id="{547E6D8B-F5F6-4BDB-BA25-A5E0D83614B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CBC9991-C22F-4789-A4D1-FC5E1035B5F9}"/>
              </a:ext>
            </a:extLst>
          </p:cNvPr>
          <p:cNvSpPr>
            <a:spLocks noGrp="1"/>
          </p:cNvSpPr>
          <p:nvPr>
            <p:ph type="sldNum" sz="quarter" idx="12"/>
          </p:nvPr>
        </p:nvSpPr>
        <p:spPr/>
        <p:txBody>
          <a:bodyPr/>
          <a:lstStyle/>
          <a:p>
            <a:fld id="{73FF78FD-4669-492E-89E3-F4027D462BCC}" type="slidenum">
              <a:rPr lang="en-CA" smtClean="0"/>
              <a:t>‹#›</a:t>
            </a:fld>
            <a:endParaRPr lang="en-CA"/>
          </a:p>
        </p:txBody>
      </p:sp>
    </p:spTree>
    <p:extLst>
      <p:ext uri="{BB962C8B-B14F-4D97-AF65-F5344CB8AC3E}">
        <p14:creationId xmlns:p14="http://schemas.microsoft.com/office/powerpoint/2010/main" val="70965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2596-E79C-435F-913E-E55F953048E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0BCFD25-633C-4248-B066-A0ACBCE16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2FACC9-C9E0-420E-B2F7-DFB7AA27E2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9244C11-3F54-4619-AB86-040364A0AB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F4EFA-9A18-4667-A76A-D506F61C4D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71A04E2-A6E1-4E34-A168-A95C52F1738F}"/>
              </a:ext>
            </a:extLst>
          </p:cNvPr>
          <p:cNvSpPr>
            <a:spLocks noGrp="1"/>
          </p:cNvSpPr>
          <p:nvPr>
            <p:ph type="dt" sz="half" idx="10"/>
          </p:nvPr>
        </p:nvSpPr>
        <p:spPr/>
        <p:txBody>
          <a:bodyPr/>
          <a:lstStyle/>
          <a:p>
            <a:fld id="{A4676568-DA6C-4860-B6F3-D138F0FBE842}" type="datetimeFigureOut">
              <a:rPr lang="en-CA" smtClean="0"/>
              <a:t>2018-05-20</a:t>
            </a:fld>
            <a:endParaRPr lang="en-CA"/>
          </a:p>
        </p:txBody>
      </p:sp>
      <p:sp>
        <p:nvSpPr>
          <p:cNvPr id="8" name="Footer Placeholder 7">
            <a:extLst>
              <a:ext uri="{FF2B5EF4-FFF2-40B4-BE49-F238E27FC236}">
                <a16:creationId xmlns:a16="http://schemas.microsoft.com/office/drawing/2014/main" id="{1A46A64E-7BA3-429C-8F71-FE2A9AEA851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5B821D7-A9C4-4F9E-8705-48821C2D0F3D}"/>
              </a:ext>
            </a:extLst>
          </p:cNvPr>
          <p:cNvSpPr>
            <a:spLocks noGrp="1"/>
          </p:cNvSpPr>
          <p:nvPr>
            <p:ph type="sldNum" sz="quarter" idx="12"/>
          </p:nvPr>
        </p:nvSpPr>
        <p:spPr/>
        <p:txBody>
          <a:bodyPr/>
          <a:lstStyle/>
          <a:p>
            <a:fld id="{73FF78FD-4669-492E-89E3-F4027D462BCC}" type="slidenum">
              <a:rPr lang="en-CA" smtClean="0"/>
              <a:t>‹#›</a:t>
            </a:fld>
            <a:endParaRPr lang="en-CA"/>
          </a:p>
        </p:txBody>
      </p:sp>
    </p:spTree>
    <p:extLst>
      <p:ext uri="{BB962C8B-B14F-4D97-AF65-F5344CB8AC3E}">
        <p14:creationId xmlns:p14="http://schemas.microsoft.com/office/powerpoint/2010/main" val="302453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84C1-9615-4A7D-820E-873DB840D88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C4C7733-FB88-4A8F-BD9B-BED352FCF6BA}"/>
              </a:ext>
            </a:extLst>
          </p:cNvPr>
          <p:cNvSpPr>
            <a:spLocks noGrp="1"/>
          </p:cNvSpPr>
          <p:nvPr>
            <p:ph type="dt" sz="half" idx="10"/>
          </p:nvPr>
        </p:nvSpPr>
        <p:spPr/>
        <p:txBody>
          <a:bodyPr/>
          <a:lstStyle/>
          <a:p>
            <a:fld id="{A4676568-DA6C-4860-B6F3-D138F0FBE842}" type="datetimeFigureOut">
              <a:rPr lang="en-CA" smtClean="0"/>
              <a:t>2018-05-20</a:t>
            </a:fld>
            <a:endParaRPr lang="en-CA"/>
          </a:p>
        </p:txBody>
      </p:sp>
      <p:sp>
        <p:nvSpPr>
          <p:cNvPr id="4" name="Footer Placeholder 3">
            <a:extLst>
              <a:ext uri="{FF2B5EF4-FFF2-40B4-BE49-F238E27FC236}">
                <a16:creationId xmlns:a16="http://schemas.microsoft.com/office/drawing/2014/main" id="{41540DFE-42D5-484D-9BD6-7C37DB3C64F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9EAF5E4-1979-4644-A7DA-11CF73C7715C}"/>
              </a:ext>
            </a:extLst>
          </p:cNvPr>
          <p:cNvSpPr>
            <a:spLocks noGrp="1"/>
          </p:cNvSpPr>
          <p:nvPr>
            <p:ph type="sldNum" sz="quarter" idx="12"/>
          </p:nvPr>
        </p:nvSpPr>
        <p:spPr/>
        <p:txBody>
          <a:bodyPr/>
          <a:lstStyle/>
          <a:p>
            <a:fld id="{73FF78FD-4669-492E-89E3-F4027D462BCC}" type="slidenum">
              <a:rPr lang="en-CA" smtClean="0"/>
              <a:t>‹#›</a:t>
            </a:fld>
            <a:endParaRPr lang="en-CA"/>
          </a:p>
        </p:txBody>
      </p:sp>
    </p:spTree>
    <p:extLst>
      <p:ext uri="{BB962C8B-B14F-4D97-AF65-F5344CB8AC3E}">
        <p14:creationId xmlns:p14="http://schemas.microsoft.com/office/powerpoint/2010/main" val="353047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C8BA0D-4A9B-4D91-A71D-F9B2AD859EC5}"/>
              </a:ext>
            </a:extLst>
          </p:cNvPr>
          <p:cNvSpPr>
            <a:spLocks noGrp="1"/>
          </p:cNvSpPr>
          <p:nvPr>
            <p:ph type="dt" sz="half" idx="10"/>
          </p:nvPr>
        </p:nvSpPr>
        <p:spPr/>
        <p:txBody>
          <a:bodyPr/>
          <a:lstStyle/>
          <a:p>
            <a:fld id="{A4676568-DA6C-4860-B6F3-D138F0FBE842}" type="datetimeFigureOut">
              <a:rPr lang="en-CA" smtClean="0"/>
              <a:t>2018-05-20</a:t>
            </a:fld>
            <a:endParaRPr lang="en-CA"/>
          </a:p>
        </p:txBody>
      </p:sp>
      <p:sp>
        <p:nvSpPr>
          <p:cNvPr id="3" name="Footer Placeholder 2">
            <a:extLst>
              <a:ext uri="{FF2B5EF4-FFF2-40B4-BE49-F238E27FC236}">
                <a16:creationId xmlns:a16="http://schemas.microsoft.com/office/drawing/2014/main" id="{FC7E2BB8-41F4-4498-A831-6459D0B58A7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9784647-5C62-4CA7-BC75-72E2A24F0580}"/>
              </a:ext>
            </a:extLst>
          </p:cNvPr>
          <p:cNvSpPr>
            <a:spLocks noGrp="1"/>
          </p:cNvSpPr>
          <p:nvPr>
            <p:ph type="sldNum" sz="quarter" idx="12"/>
          </p:nvPr>
        </p:nvSpPr>
        <p:spPr/>
        <p:txBody>
          <a:bodyPr/>
          <a:lstStyle/>
          <a:p>
            <a:fld id="{73FF78FD-4669-492E-89E3-F4027D462BCC}" type="slidenum">
              <a:rPr lang="en-CA" smtClean="0"/>
              <a:t>‹#›</a:t>
            </a:fld>
            <a:endParaRPr lang="en-CA"/>
          </a:p>
        </p:txBody>
      </p:sp>
    </p:spTree>
    <p:extLst>
      <p:ext uri="{BB962C8B-B14F-4D97-AF65-F5344CB8AC3E}">
        <p14:creationId xmlns:p14="http://schemas.microsoft.com/office/powerpoint/2010/main" val="289780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74B3-608B-45F8-8317-D0502FEE9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AF67E22-7F41-4592-B8FA-DA7F1BCBA6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22256F5-7F38-41E9-9B22-C9937120D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2DC556-42D2-439E-9231-8EE398204405}"/>
              </a:ext>
            </a:extLst>
          </p:cNvPr>
          <p:cNvSpPr>
            <a:spLocks noGrp="1"/>
          </p:cNvSpPr>
          <p:nvPr>
            <p:ph type="dt" sz="half" idx="10"/>
          </p:nvPr>
        </p:nvSpPr>
        <p:spPr/>
        <p:txBody>
          <a:bodyPr/>
          <a:lstStyle/>
          <a:p>
            <a:fld id="{A4676568-DA6C-4860-B6F3-D138F0FBE842}" type="datetimeFigureOut">
              <a:rPr lang="en-CA" smtClean="0"/>
              <a:t>2018-05-20</a:t>
            </a:fld>
            <a:endParaRPr lang="en-CA"/>
          </a:p>
        </p:txBody>
      </p:sp>
      <p:sp>
        <p:nvSpPr>
          <p:cNvPr id="6" name="Footer Placeholder 5">
            <a:extLst>
              <a:ext uri="{FF2B5EF4-FFF2-40B4-BE49-F238E27FC236}">
                <a16:creationId xmlns:a16="http://schemas.microsoft.com/office/drawing/2014/main" id="{90FF6316-65F5-4F74-8E8A-6CDD1FC7B63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C145B9F-7D65-4FB6-B594-F07898BA07C0}"/>
              </a:ext>
            </a:extLst>
          </p:cNvPr>
          <p:cNvSpPr>
            <a:spLocks noGrp="1"/>
          </p:cNvSpPr>
          <p:nvPr>
            <p:ph type="sldNum" sz="quarter" idx="12"/>
          </p:nvPr>
        </p:nvSpPr>
        <p:spPr/>
        <p:txBody>
          <a:bodyPr/>
          <a:lstStyle/>
          <a:p>
            <a:fld id="{73FF78FD-4669-492E-89E3-F4027D462BCC}" type="slidenum">
              <a:rPr lang="en-CA" smtClean="0"/>
              <a:t>‹#›</a:t>
            </a:fld>
            <a:endParaRPr lang="en-CA"/>
          </a:p>
        </p:txBody>
      </p:sp>
    </p:spTree>
    <p:extLst>
      <p:ext uri="{BB962C8B-B14F-4D97-AF65-F5344CB8AC3E}">
        <p14:creationId xmlns:p14="http://schemas.microsoft.com/office/powerpoint/2010/main" val="113408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B7EC-5D24-4EE4-A722-6E690D3266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960ED20-6171-4B8E-933A-B9195586C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6E42036-E5BB-4A89-B992-64F9ABB11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4FCCB7-2C69-4C5A-A555-9CED505D79CA}"/>
              </a:ext>
            </a:extLst>
          </p:cNvPr>
          <p:cNvSpPr>
            <a:spLocks noGrp="1"/>
          </p:cNvSpPr>
          <p:nvPr>
            <p:ph type="dt" sz="half" idx="10"/>
          </p:nvPr>
        </p:nvSpPr>
        <p:spPr/>
        <p:txBody>
          <a:bodyPr/>
          <a:lstStyle/>
          <a:p>
            <a:fld id="{A4676568-DA6C-4860-B6F3-D138F0FBE842}" type="datetimeFigureOut">
              <a:rPr lang="en-CA" smtClean="0"/>
              <a:t>2018-05-20</a:t>
            </a:fld>
            <a:endParaRPr lang="en-CA"/>
          </a:p>
        </p:txBody>
      </p:sp>
      <p:sp>
        <p:nvSpPr>
          <p:cNvPr id="6" name="Footer Placeholder 5">
            <a:extLst>
              <a:ext uri="{FF2B5EF4-FFF2-40B4-BE49-F238E27FC236}">
                <a16:creationId xmlns:a16="http://schemas.microsoft.com/office/drawing/2014/main" id="{9F8C6505-16EF-4214-8F1A-FAF9DED5F91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D8780AA-6AAB-438B-A2C7-2D1930E772E6}"/>
              </a:ext>
            </a:extLst>
          </p:cNvPr>
          <p:cNvSpPr>
            <a:spLocks noGrp="1"/>
          </p:cNvSpPr>
          <p:nvPr>
            <p:ph type="sldNum" sz="quarter" idx="12"/>
          </p:nvPr>
        </p:nvSpPr>
        <p:spPr/>
        <p:txBody>
          <a:bodyPr/>
          <a:lstStyle/>
          <a:p>
            <a:fld id="{73FF78FD-4669-492E-89E3-F4027D462BCC}" type="slidenum">
              <a:rPr lang="en-CA" smtClean="0"/>
              <a:t>‹#›</a:t>
            </a:fld>
            <a:endParaRPr lang="en-CA"/>
          </a:p>
        </p:txBody>
      </p:sp>
    </p:spTree>
    <p:extLst>
      <p:ext uri="{BB962C8B-B14F-4D97-AF65-F5344CB8AC3E}">
        <p14:creationId xmlns:p14="http://schemas.microsoft.com/office/powerpoint/2010/main" val="164912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110CBA-7A3E-4F06-B6CD-95505B43D8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830163C-CEBD-43B2-8C6E-C696ED25E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545714-E88E-4492-915A-6494C7277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76568-DA6C-4860-B6F3-D138F0FBE842}" type="datetimeFigureOut">
              <a:rPr lang="en-CA" smtClean="0"/>
              <a:t>2018-05-20</a:t>
            </a:fld>
            <a:endParaRPr lang="en-CA"/>
          </a:p>
        </p:txBody>
      </p:sp>
      <p:sp>
        <p:nvSpPr>
          <p:cNvPr id="5" name="Footer Placeholder 4">
            <a:extLst>
              <a:ext uri="{FF2B5EF4-FFF2-40B4-BE49-F238E27FC236}">
                <a16:creationId xmlns:a16="http://schemas.microsoft.com/office/drawing/2014/main" id="{FB09DC13-6BFF-465A-9D62-F716BEBE2F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1C3D760-644D-4803-9ED8-D89C1E8E1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F78FD-4669-492E-89E3-F4027D462BCC}" type="slidenum">
              <a:rPr lang="en-CA" smtClean="0"/>
              <a:t>‹#›</a:t>
            </a:fld>
            <a:endParaRPr lang="en-CA"/>
          </a:p>
        </p:txBody>
      </p:sp>
    </p:spTree>
    <p:extLst>
      <p:ext uri="{BB962C8B-B14F-4D97-AF65-F5344CB8AC3E}">
        <p14:creationId xmlns:p14="http://schemas.microsoft.com/office/powerpoint/2010/main" val="2081920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28.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 Id="rId1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80B99-FED7-47C5-9D29-EBAF6AA6A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7" y="5858303"/>
            <a:ext cx="1773011" cy="809327"/>
          </a:xfrm>
          <a:prstGeom prst="rect">
            <a:avLst/>
          </a:prstGeom>
        </p:spPr>
      </p:pic>
      <p:grpSp>
        <p:nvGrpSpPr>
          <p:cNvPr id="11" name="Group 10">
            <a:extLst>
              <a:ext uri="{FF2B5EF4-FFF2-40B4-BE49-F238E27FC236}">
                <a16:creationId xmlns:a16="http://schemas.microsoft.com/office/drawing/2014/main" id="{0BB77F04-2E80-4852-9D20-2DC33CE31C53}"/>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A52405C0-914A-4E16-A847-7A78E8467EFC}"/>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A3459CC-593C-4415-B05F-3D481C03D3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47AD16B5-71FE-4757-885A-14CB31BC4C6D}"/>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a:extLst>
              <a:ext uri="{FF2B5EF4-FFF2-40B4-BE49-F238E27FC236}">
                <a16:creationId xmlns:a16="http://schemas.microsoft.com/office/drawing/2014/main" id="{5F58BC96-B110-4AB9-A9CA-49668D2C10FD}"/>
              </a:ext>
            </a:extLst>
          </p:cNvPr>
          <p:cNvSpPr txBox="1"/>
          <p:nvPr/>
        </p:nvSpPr>
        <p:spPr>
          <a:xfrm>
            <a:off x="1962150" y="3024813"/>
            <a:ext cx="8267700" cy="646331"/>
          </a:xfrm>
          <a:prstGeom prst="rect">
            <a:avLst/>
          </a:prstGeom>
          <a:noFill/>
        </p:spPr>
        <p:txBody>
          <a:bodyPr wrap="square" rtlCol="0">
            <a:spAutoFit/>
          </a:bodyPr>
          <a:lstStyle/>
          <a:p>
            <a:pPr algn="ctr"/>
            <a:r>
              <a:rPr lang="en-US" sz="3600" dirty="0">
                <a:solidFill>
                  <a:schemeClr val="tx1">
                    <a:lumMod val="65000"/>
                    <a:lumOff val="35000"/>
                  </a:schemeClr>
                </a:solidFill>
                <a:latin typeface="Source Sans Pro" panose="020B0503030403020204" pitchFamily="34" charset="0"/>
              </a:rPr>
              <a:t>Addressing the </a:t>
            </a:r>
            <a:r>
              <a:rPr lang="en-US" sz="3600" b="1" dirty="0">
                <a:solidFill>
                  <a:schemeClr val="tx1">
                    <a:lumMod val="65000"/>
                    <a:lumOff val="35000"/>
                  </a:schemeClr>
                </a:solidFill>
                <a:latin typeface="Source Sans Pro" panose="020B0503030403020204" pitchFamily="34" charset="0"/>
              </a:rPr>
              <a:t>Spectrum of Prevention</a:t>
            </a:r>
            <a:endParaRPr lang="en-CA" sz="3600" dirty="0">
              <a:latin typeface="Source Sans Pro" panose="020B0503030403020204" pitchFamily="34" charset="0"/>
            </a:endParaRPr>
          </a:p>
        </p:txBody>
      </p:sp>
      <p:pic>
        <p:nvPicPr>
          <p:cNvPr id="3" name="Picture 2">
            <a:extLst>
              <a:ext uri="{FF2B5EF4-FFF2-40B4-BE49-F238E27FC236}">
                <a16:creationId xmlns:a16="http://schemas.microsoft.com/office/drawing/2014/main" id="{B941092E-B0B1-45DF-BD1D-A019D84BC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000" y="5594233"/>
            <a:ext cx="1263767" cy="1263767"/>
          </a:xfrm>
          <a:prstGeom prst="rect">
            <a:avLst/>
          </a:prstGeom>
        </p:spPr>
      </p:pic>
    </p:spTree>
    <p:extLst>
      <p:ext uri="{BB962C8B-B14F-4D97-AF65-F5344CB8AC3E}">
        <p14:creationId xmlns:p14="http://schemas.microsoft.com/office/powerpoint/2010/main" val="2691482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B46777F5-CEDC-4BD2-88FF-4A2D6A8DA6AD}"/>
              </a:ext>
            </a:extLst>
          </p:cNvPr>
          <p:cNvSpPr/>
          <p:nvPr/>
        </p:nvSpPr>
        <p:spPr>
          <a:xfrm rot="20631479">
            <a:off x="7631107" y="5358467"/>
            <a:ext cx="4274977" cy="83353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 name="TextBox 8">
            <a:extLst>
              <a:ext uri="{FF2B5EF4-FFF2-40B4-BE49-F238E27FC236}">
                <a16:creationId xmlns:a16="http://schemas.microsoft.com/office/drawing/2014/main" id="{B2629AB4-1F84-44EB-8E0D-0D4B364C8490}"/>
              </a:ext>
            </a:extLst>
          </p:cNvPr>
          <p:cNvSpPr txBox="1"/>
          <p:nvPr/>
        </p:nvSpPr>
        <p:spPr>
          <a:xfrm>
            <a:off x="464927" y="1415470"/>
            <a:ext cx="6914441" cy="2862322"/>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Her family?</a:t>
            </a:r>
          </a:p>
          <a:p>
            <a:r>
              <a:rPr lang="en-US" sz="3600" dirty="0">
                <a:solidFill>
                  <a:schemeClr val="tx1">
                    <a:lumMod val="65000"/>
                    <a:lumOff val="35000"/>
                  </a:schemeClr>
                </a:solidFill>
                <a:latin typeface="Source Sans Pro" panose="020B0503030403020204" pitchFamily="34" charset="0"/>
              </a:rPr>
              <a:t>Mia may  not have a lot of rules at home, her family might argue a lot, or they might use marijuana around her</a:t>
            </a:r>
            <a:r>
              <a:rPr lang="en-US" sz="3600" dirty="0" smtClean="0">
                <a:solidFill>
                  <a:schemeClr val="tx1">
                    <a:lumMod val="65000"/>
                    <a:lumOff val="35000"/>
                  </a:schemeClr>
                </a:solidFill>
                <a:latin typeface="Source Sans Pro" panose="020B0503030403020204" pitchFamily="34" charset="0"/>
              </a:rPr>
              <a:t>…</a:t>
            </a:r>
            <a:endParaRPr lang="en-US" sz="3600" dirty="0">
              <a:solidFill>
                <a:schemeClr val="tx1">
                  <a:lumMod val="65000"/>
                  <a:lumOff val="35000"/>
                </a:schemeClr>
              </a:solidFill>
              <a:latin typeface="Source Sans Pro" panose="020B0503030403020204" pitchFamily="34" charset="0"/>
            </a:endParaRPr>
          </a:p>
        </p:txBody>
      </p:sp>
      <p:pic>
        <p:nvPicPr>
          <p:cNvPr id="25" name="Picture 24">
            <a:extLst>
              <a:ext uri="{FF2B5EF4-FFF2-40B4-BE49-F238E27FC236}">
                <a16:creationId xmlns:a16="http://schemas.microsoft.com/office/drawing/2014/main" id="{E6945B5E-DA44-4472-8A6F-C445B747F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962" y="3165841"/>
            <a:ext cx="1240112" cy="3074446"/>
          </a:xfrm>
          <a:prstGeom prst="rect">
            <a:avLst/>
          </a:prstGeom>
        </p:spPr>
      </p:pic>
      <p:pic>
        <p:nvPicPr>
          <p:cNvPr id="19" name="Picture 18">
            <a:extLst>
              <a:ext uri="{FF2B5EF4-FFF2-40B4-BE49-F238E27FC236}">
                <a16:creationId xmlns:a16="http://schemas.microsoft.com/office/drawing/2014/main" id="{61C6E348-1072-4EDD-A909-16E3DB80B7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grpSp>
        <p:nvGrpSpPr>
          <p:cNvPr id="8" name="Group 7">
            <a:extLst>
              <a:ext uri="{FF2B5EF4-FFF2-40B4-BE49-F238E27FC236}">
                <a16:creationId xmlns:a16="http://schemas.microsoft.com/office/drawing/2014/main" id="{DD085415-DD5F-48A2-8B9C-2C14BB4B8157}"/>
              </a:ext>
            </a:extLst>
          </p:cNvPr>
          <p:cNvGrpSpPr/>
          <p:nvPr/>
        </p:nvGrpSpPr>
        <p:grpSpPr>
          <a:xfrm>
            <a:off x="10426337" y="3772245"/>
            <a:ext cx="1279214" cy="1629259"/>
            <a:chOff x="10426337" y="3772245"/>
            <a:chExt cx="1279214" cy="1629259"/>
          </a:xfrm>
        </p:grpSpPr>
        <p:sp>
          <p:nvSpPr>
            <p:cNvPr id="18" name="Rectangle 17">
              <a:extLst>
                <a:ext uri="{FF2B5EF4-FFF2-40B4-BE49-F238E27FC236}">
                  <a16:creationId xmlns:a16="http://schemas.microsoft.com/office/drawing/2014/main" id="{92694D76-2B69-4C4A-9B70-BC42301EC9A9}"/>
                </a:ext>
              </a:extLst>
            </p:cNvPr>
            <p:cNvSpPr/>
            <p:nvPr/>
          </p:nvSpPr>
          <p:spPr>
            <a:xfrm>
              <a:off x="11522871" y="5074781"/>
              <a:ext cx="98106" cy="169069"/>
            </a:xfrm>
            <a:custGeom>
              <a:avLst/>
              <a:gdLst>
                <a:gd name="connsiteX0" fmla="*/ 0 w 45719"/>
                <a:gd name="connsiteY0" fmla="*/ 0 h 180975"/>
                <a:gd name="connsiteX1" fmla="*/ 45719 w 45719"/>
                <a:gd name="connsiteY1" fmla="*/ 0 h 180975"/>
                <a:gd name="connsiteX2" fmla="*/ 45719 w 45719"/>
                <a:gd name="connsiteY2" fmla="*/ 180975 h 180975"/>
                <a:gd name="connsiteX3" fmla="*/ 0 w 45719"/>
                <a:gd name="connsiteY3" fmla="*/ 180975 h 180975"/>
                <a:gd name="connsiteX4" fmla="*/ 0 w 45719"/>
                <a:gd name="connsiteY4" fmla="*/ 0 h 180975"/>
                <a:gd name="connsiteX0" fmla="*/ 0 w 71913"/>
                <a:gd name="connsiteY0" fmla="*/ 0 h 180975"/>
                <a:gd name="connsiteX1" fmla="*/ 45719 w 71913"/>
                <a:gd name="connsiteY1" fmla="*/ 0 h 180975"/>
                <a:gd name="connsiteX2" fmla="*/ 71913 w 71913"/>
                <a:gd name="connsiteY2" fmla="*/ 169069 h 180975"/>
                <a:gd name="connsiteX3" fmla="*/ 0 w 71913"/>
                <a:gd name="connsiteY3" fmla="*/ 180975 h 180975"/>
                <a:gd name="connsiteX4" fmla="*/ 0 w 71913"/>
                <a:gd name="connsiteY4" fmla="*/ 0 h 180975"/>
                <a:gd name="connsiteX0" fmla="*/ 0 w 71913"/>
                <a:gd name="connsiteY0" fmla="*/ 0 h 169069"/>
                <a:gd name="connsiteX1" fmla="*/ 45719 w 71913"/>
                <a:gd name="connsiteY1" fmla="*/ 0 h 169069"/>
                <a:gd name="connsiteX2" fmla="*/ 71913 w 71913"/>
                <a:gd name="connsiteY2" fmla="*/ 169069 h 169069"/>
                <a:gd name="connsiteX3" fmla="*/ 14287 w 71913"/>
                <a:gd name="connsiteY3" fmla="*/ 150018 h 169069"/>
                <a:gd name="connsiteX4" fmla="*/ 0 w 71913"/>
                <a:gd name="connsiteY4" fmla="*/ 0 h 169069"/>
                <a:gd name="connsiteX0" fmla="*/ 0 w 71913"/>
                <a:gd name="connsiteY0" fmla="*/ 0 h 169069"/>
                <a:gd name="connsiteX1" fmla="*/ 45719 w 71913"/>
                <a:gd name="connsiteY1" fmla="*/ 0 h 169069"/>
                <a:gd name="connsiteX2" fmla="*/ 71913 w 71913"/>
                <a:gd name="connsiteY2" fmla="*/ 169069 h 169069"/>
                <a:gd name="connsiteX3" fmla="*/ 35719 w 71913"/>
                <a:gd name="connsiteY3" fmla="*/ 128586 h 169069"/>
                <a:gd name="connsiteX4" fmla="*/ 0 w 71913"/>
                <a:gd name="connsiteY4" fmla="*/ 0 h 169069"/>
                <a:gd name="connsiteX0" fmla="*/ 0 w 71913"/>
                <a:gd name="connsiteY0" fmla="*/ 0 h 169069"/>
                <a:gd name="connsiteX1" fmla="*/ 45719 w 71913"/>
                <a:gd name="connsiteY1" fmla="*/ 0 h 169069"/>
                <a:gd name="connsiteX2" fmla="*/ 71913 w 71913"/>
                <a:gd name="connsiteY2" fmla="*/ 169069 h 169069"/>
                <a:gd name="connsiteX3" fmla="*/ 21431 w 71913"/>
                <a:gd name="connsiteY3" fmla="*/ 161923 h 169069"/>
                <a:gd name="connsiteX4" fmla="*/ 0 w 71913"/>
                <a:gd name="connsiteY4" fmla="*/ 0 h 169069"/>
                <a:gd name="connsiteX0" fmla="*/ 0 w 71913"/>
                <a:gd name="connsiteY0" fmla="*/ 0 h 169069"/>
                <a:gd name="connsiteX1" fmla="*/ 45719 w 71913"/>
                <a:gd name="connsiteY1" fmla="*/ 0 h 169069"/>
                <a:gd name="connsiteX2" fmla="*/ 71913 w 71913"/>
                <a:gd name="connsiteY2" fmla="*/ 169069 h 169069"/>
                <a:gd name="connsiteX3" fmla="*/ 21431 w 71913"/>
                <a:gd name="connsiteY3" fmla="*/ 161923 h 169069"/>
                <a:gd name="connsiteX4" fmla="*/ 0 w 71913"/>
                <a:gd name="connsiteY4" fmla="*/ 0 h 169069"/>
                <a:gd name="connsiteX0" fmla="*/ 0 w 98106"/>
                <a:gd name="connsiteY0" fmla="*/ 7144 h 169069"/>
                <a:gd name="connsiteX1" fmla="*/ 71912 w 98106"/>
                <a:gd name="connsiteY1" fmla="*/ 0 h 169069"/>
                <a:gd name="connsiteX2" fmla="*/ 98106 w 98106"/>
                <a:gd name="connsiteY2" fmla="*/ 169069 h 169069"/>
                <a:gd name="connsiteX3" fmla="*/ 47624 w 98106"/>
                <a:gd name="connsiteY3" fmla="*/ 161923 h 169069"/>
                <a:gd name="connsiteX4" fmla="*/ 0 w 98106"/>
                <a:gd name="connsiteY4" fmla="*/ 7144 h 16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6" h="169069">
                  <a:moveTo>
                    <a:pt x="0" y="7144"/>
                  </a:moveTo>
                  <a:lnTo>
                    <a:pt x="71912" y="0"/>
                  </a:lnTo>
                  <a:lnTo>
                    <a:pt x="98106" y="169069"/>
                  </a:lnTo>
                  <a:lnTo>
                    <a:pt x="47624" y="161923"/>
                  </a:lnTo>
                  <a:cubicBezTo>
                    <a:pt x="16667" y="69849"/>
                    <a:pt x="7144" y="61118"/>
                    <a:pt x="0" y="71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452CDFE2-21EE-43E7-A942-34FDEC851DA9}"/>
                </a:ext>
              </a:extLst>
            </p:cNvPr>
            <p:cNvSpPr/>
            <p:nvPr/>
          </p:nvSpPr>
          <p:spPr>
            <a:xfrm>
              <a:off x="11445938" y="5074444"/>
              <a:ext cx="103126" cy="162598"/>
            </a:xfrm>
            <a:custGeom>
              <a:avLst/>
              <a:gdLst>
                <a:gd name="connsiteX0" fmla="*/ 0 w 119794"/>
                <a:gd name="connsiteY0" fmla="*/ 0 h 155454"/>
                <a:gd name="connsiteX1" fmla="*/ 119794 w 119794"/>
                <a:gd name="connsiteY1" fmla="*/ 0 h 155454"/>
                <a:gd name="connsiteX2" fmla="*/ 119794 w 119794"/>
                <a:gd name="connsiteY2" fmla="*/ 155454 h 155454"/>
                <a:gd name="connsiteX3" fmla="*/ 0 w 119794"/>
                <a:gd name="connsiteY3" fmla="*/ 155454 h 155454"/>
                <a:gd name="connsiteX4" fmla="*/ 0 w 119794"/>
                <a:gd name="connsiteY4" fmla="*/ 0 h 155454"/>
                <a:gd name="connsiteX0" fmla="*/ 0 w 145988"/>
                <a:gd name="connsiteY0" fmla="*/ 0 h 155454"/>
                <a:gd name="connsiteX1" fmla="*/ 145988 w 145988"/>
                <a:gd name="connsiteY1" fmla="*/ 0 h 155454"/>
                <a:gd name="connsiteX2" fmla="*/ 145988 w 145988"/>
                <a:gd name="connsiteY2" fmla="*/ 155454 h 155454"/>
                <a:gd name="connsiteX3" fmla="*/ 26194 w 145988"/>
                <a:gd name="connsiteY3" fmla="*/ 155454 h 155454"/>
                <a:gd name="connsiteX4" fmla="*/ 0 w 145988"/>
                <a:gd name="connsiteY4" fmla="*/ 0 h 155454"/>
                <a:gd name="connsiteX0" fmla="*/ 35718 w 181706"/>
                <a:gd name="connsiteY0" fmla="*/ 0 h 162598"/>
                <a:gd name="connsiteX1" fmla="*/ 181706 w 181706"/>
                <a:gd name="connsiteY1" fmla="*/ 0 h 162598"/>
                <a:gd name="connsiteX2" fmla="*/ 181706 w 181706"/>
                <a:gd name="connsiteY2" fmla="*/ 155454 h 162598"/>
                <a:gd name="connsiteX3" fmla="*/ 0 w 181706"/>
                <a:gd name="connsiteY3" fmla="*/ 162598 h 162598"/>
                <a:gd name="connsiteX4" fmla="*/ 35718 w 181706"/>
                <a:gd name="connsiteY4" fmla="*/ 0 h 162598"/>
                <a:gd name="connsiteX0" fmla="*/ 35718 w 181706"/>
                <a:gd name="connsiteY0" fmla="*/ 0 h 162598"/>
                <a:gd name="connsiteX1" fmla="*/ 181706 w 181706"/>
                <a:gd name="connsiteY1" fmla="*/ 0 h 162598"/>
                <a:gd name="connsiteX2" fmla="*/ 74550 w 181706"/>
                <a:gd name="connsiteY2" fmla="*/ 162597 h 162598"/>
                <a:gd name="connsiteX3" fmla="*/ 0 w 181706"/>
                <a:gd name="connsiteY3" fmla="*/ 162598 h 162598"/>
                <a:gd name="connsiteX4" fmla="*/ 35718 w 181706"/>
                <a:gd name="connsiteY4" fmla="*/ 0 h 162598"/>
                <a:gd name="connsiteX0" fmla="*/ 35718 w 95981"/>
                <a:gd name="connsiteY0" fmla="*/ 0 h 162598"/>
                <a:gd name="connsiteX1" fmla="*/ 95981 w 95981"/>
                <a:gd name="connsiteY1" fmla="*/ 33338 h 162598"/>
                <a:gd name="connsiteX2" fmla="*/ 74550 w 95981"/>
                <a:gd name="connsiteY2" fmla="*/ 162597 h 162598"/>
                <a:gd name="connsiteX3" fmla="*/ 0 w 95981"/>
                <a:gd name="connsiteY3" fmla="*/ 162598 h 162598"/>
                <a:gd name="connsiteX4" fmla="*/ 35718 w 95981"/>
                <a:gd name="connsiteY4" fmla="*/ 0 h 162598"/>
                <a:gd name="connsiteX0" fmla="*/ 35718 w 100744"/>
                <a:gd name="connsiteY0" fmla="*/ 0 h 162598"/>
                <a:gd name="connsiteX1" fmla="*/ 100744 w 100744"/>
                <a:gd name="connsiteY1" fmla="*/ 7144 h 162598"/>
                <a:gd name="connsiteX2" fmla="*/ 74550 w 100744"/>
                <a:gd name="connsiteY2" fmla="*/ 162597 h 162598"/>
                <a:gd name="connsiteX3" fmla="*/ 0 w 100744"/>
                <a:gd name="connsiteY3" fmla="*/ 162598 h 162598"/>
                <a:gd name="connsiteX4" fmla="*/ 35718 w 100744"/>
                <a:gd name="connsiteY4" fmla="*/ 0 h 162598"/>
                <a:gd name="connsiteX0" fmla="*/ 35718 w 103126"/>
                <a:gd name="connsiteY0" fmla="*/ 0 h 162598"/>
                <a:gd name="connsiteX1" fmla="*/ 103126 w 103126"/>
                <a:gd name="connsiteY1" fmla="*/ 4763 h 162598"/>
                <a:gd name="connsiteX2" fmla="*/ 74550 w 103126"/>
                <a:gd name="connsiteY2" fmla="*/ 162597 h 162598"/>
                <a:gd name="connsiteX3" fmla="*/ 0 w 103126"/>
                <a:gd name="connsiteY3" fmla="*/ 162598 h 162598"/>
                <a:gd name="connsiteX4" fmla="*/ 35718 w 103126"/>
                <a:gd name="connsiteY4" fmla="*/ 0 h 162598"/>
                <a:gd name="connsiteX0" fmla="*/ 35718 w 103126"/>
                <a:gd name="connsiteY0" fmla="*/ 0 h 162598"/>
                <a:gd name="connsiteX1" fmla="*/ 103126 w 103126"/>
                <a:gd name="connsiteY1" fmla="*/ 4763 h 162598"/>
                <a:gd name="connsiteX2" fmla="*/ 69787 w 103126"/>
                <a:gd name="connsiteY2" fmla="*/ 160215 h 162598"/>
                <a:gd name="connsiteX3" fmla="*/ 0 w 103126"/>
                <a:gd name="connsiteY3" fmla="*/ 162598 h 162598"/>
                <a:gd name="connsiteX4" fmla="*/ 35718 w 103126"/>
                <a:gd name="connsiteY4" fmla="*/ 0 h 16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6" h="162598">
                  <a:moveTo>
                    <a:pt x="35718" y="0"/>
                  </a:moveTo>
                  <a:lnTo>
                    <a:pt x="103126" y="4763"/>
                  </a:lnTo>
                  <a:lnTo>
                    <a:pt x="69787" y="160215"/>
                  </a:lnTo>
                  <a:lnTo>
                    <a:pt x="0" y="162598"/>
                  </a:lnTo>
                  <a:lnTo>
                    <a:pt x="3571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BBBE23F4-C00F-4184-AF59-60D5FD932D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3255" y="3791295"/>
              <a:ext cx="825634" cy="1438603"/>
            </a:xfrm>
            <a:prstGeom prst="rect">
              <a:avLst/>
            </a:prstGeom>
            <a:noFill/>
            <a:ln>
              <a:noFill/>
            </a:ln>
          </p:spPr>
        </p:pic>
        <p:sp>
          <p:nvSpPr>
            <p:cNvPr id="16" name="Rectangle 15">
              <a:extLst>
                <a:ext uri="{FF2B5EF4-FFF2-40B4-BE49-F238E27FC236}">
                  <a16:creationId xmlns:a16="http://schemas.microsoft.com/office/drawing/2014/main" id="{65EBAC1A-B40D-431E-BEC0-E5AA13DEFA9C}"/>
                </a:ext>
              </a:extLst>
            </p:cNvPr>
            <p:cNvSpPr/>
            <p:nvPr/>
          </p:nvSpPr>
          <p:spPr>
            <a:xfrm>
              <a:off x="10558463" y="4229100"/>
              <a:ext cx="238125" cy="14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8FB2F577-E9DC-4B8E-9047-B315E704D20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426337" y="3772245"/>
              <a:ext cx="579735" cy="1438603"/>
            </a:xfrm>
            <a:prstGeom prst="rect">
              <a:avLst/>
            </a:prstGeom>
            <a:noFill/>
            <a:ln>
              <a:noFill/>
            </a:ln>
          </p:spPr>
        </p:pic>
        <p:pic>
          <p:nvPicPr>
            <p:cNvPr id="11" name="Picture 10">
              <a:extLst>
                <a:ext uri="{FF2B5EF4-FFF2-40B4-BE49-F238E27FC236}">
                  <a16:creationId xmlns:a16="http://schemas.microsoft.com/office/drawing/2014/main" id="{642D6859-9C8E-46AF-84D7-B161F8BDF3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64677" y="4572991"/>
              <a:ext cx="340874" cy="828513"/>
            </a:xfrm>
            <a:prstGeom prst="rect">
              <a:avLst/>
            </a:prstGeom>
            <a:noFill/>
            <a:ln>
              <a:noFill/>
            </a:ln>
          </p:spPr>
        </p:pic>
        <p:sp>
          <p:nvSpPr>
            <p:cNvPr id="7" name="Rectangle 6">
              <a:extLst>
                <a:ext uri="{FF2B5EF4-FFF2-40B4-BE49-F238E27FC236}">
                  <a16:creationId xmlns:a16="http://schemas.microsoft.com/office/drawing/2014/main" id="{E70394FF-7878-4569-B3D8-1F02034D0E2B}"/>
                </a:ext>
              </a:extLst>
            </p:cNvPr>
            <p:cNvSpPr/>
            <p:nvPr/>
          </p:nvSpPr>
          <p:spPr>
            <a:xfrm>
              <a:off x="10680577" y="4363831"/>
              <a:ext cx="71254" cy="197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9CE5C0E4-E421-41E4-996A-CAAF526179CC}"/>
                </a:ext>
              </a:extLst>
            </p:cNvPr>
            <p:cNvSpPr/>
            <p:nvPr/>
          </p:nvSpPr>
          <p:spPr>
            <a:xfrm>
              <a:off x="11102571" y="4331794"/>
              <a:ext cx="71254" cy="197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2C3D56B8-EBA3-4F69-B98A-07E35DE3B83A}"/>
                </a:ext>
              </a:extLst>
            </p:cNvPr>
            <p:cNvSpPr/>
            <p:nvPr/>
          </p:nvSpPr>
          <p:spPr>
            <a:xfrm>
              <a:off x="11518154" y="4878690"/>
              <a:ext cx="61820" cy="150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01050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38B4D7CE-B904-48E3-AACA-BB9A7869E9C9}"/>
              </a:ext>
            </a:extLst>
          </p:cNvPr>
          <p:cNvSpPr/>
          <p:nvPr/>
        </p:nvSpPr>
        <p:spPr>
          <a:xfrm>
            <a:off x="7259427" y="5938352"/>
            <a:ext cx="2827645"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extBox 6">
            <a:extLst>
              <a:ext uri="{FF2B5EF4-FFF2-40B4-BE49-F238E27FC236}">
                <a16:creationId xmlns:a16="http://schemas.microsoft.com/office/drawing/2014/main" id="{E9A7A141-ADE8-43FA-9BB5-623B1D66EAF7}"/>
              </a:ext>
            </a:extLst>
          </p:cNvPr>
          <p:cNvSpPr txBox="1"/>
          <p:nvPr/>
        </p:nvSpPr>
        <p:spPr>
          <a:xfrm>
            <a:off x="464927" y="1415470"/>
            <a:ext cx="7226300" cy="2862322"/>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Her school?</a:t>
            </a:r>
          </a:p>
          <a:p>
            <a:r>
              <a:rPr lang="en-US" sz="3600" dirty="0">
                <a:solidFill>
                  <a:schemeClr val="tx1">
                    <a:lumMod val="65000"/>
                    <a:lumOff val="35000"/>
                  </a:schemeClr>
                </a:solidFill>
                <a:latin typeface="Source Sans Pro" panose="020B0503030403020204" pitchFamily="34" charset="0"/>
              </a:rPr>
              <a:t>Mia might not feel welcome or safe in her school, and she may even get bullied by classmates…</a:t>
            </a:r>
          </a:p>
          <a:p>
            <a:endParaRPr lang="en-CA" sz="3600" dirty="0">
              <a:solidFill>
                <a:schemeClr val="tx1">
                  <a:lumMod val="65000"/>
                  <a:lumOff val="35000"/>
                </a:schemeClr>
              </a:solidFill>
              <a:latin typeface="Source Sans Pro" panose="020B0503030403020204" pitchFamily="34" charset="0"/>
            </a:endParaRPr>
          </a:p>
        </p:txBody>
      </p:sp>
      <p:pic>
        <p:nvPicPr>
          <p:cNvPr id="16" name="Picture 15">
            <a:extLst>
              <a:ext uri="{FF2B5EF4-FFF2-40B4-BE49-F238E27FC236}">
                <a16:creationId xmlns:a16="http://schemas.microsoft.com/office/drawing/2014/main" id="{6F655032-3D8E-4CB6-9B75-E3B0B55A13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7072" y="2731805"/>
            <a:ext cx="1591622" cy="1713071"/>
          </a:xfrm>
          <a:prstGeom prst="rect">
            <a:avLst/>
          </a:prstGeom>
        </p:spPr>
      </p:pic>
      <p:pic>
        <p:nvPicPr>
          <p:cNvPr id="9" name="Picture 8">
            <a:extLst>
              <a:ext uri="{FF2B5EF4-FFF2-40B4-BE49-F238E27FC236}">
                <a16:creationId xmlns:a16="http://schemas.microsoft.com/office/drawing/2014/main" id="{72D68BC5-70A2-41A7-8978-DDE2E68A4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962" y="3165841"/>
            <a:ext cx="1240112" cy="3074446"/>
          </a:xfrm>
          <a:prstGeom prst="rect">
            <a:avLst/>
          </a:prstGeom>
        </p:spPr>
      </p:pic>
      <p:pic>
        <p:nvPicPr>
          <p:cNvPr id="11" name="Picture 10">
            <a:extLst>
              <a:ext uri="{FF2B5EF4-FFF2-40B4-BE49-F238E27FC236}">
                <a16:creationId xmlns:a16="http://schemas.microsoft.com/office/drawing/2014/main" id="{03986222-7656-4F2B-AE92-6C480191AF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151910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Oval 6">
            <a:extLst>
              <a:ext uri="{FF2B5EF4-FFF2-40B4-BE49-F238E27FC236}">
                <a16:creationId xmlns:a16="http://schemas.microsoft.com/office/drawing/2014/main" id="{C4AAEB07-6D6E-48A1-ABBB-E0C4FD4EF250}"/>
              </a:ext>
            </a:extLst>
          </p:cNvPr>
          <p:cNvSpPr/>
          <p:nvPr/>
        </p:nvSpPr>
        <p:spPr>
          <a:xfrm>
            <a:off x="7259427" y="5938352"/>
            <a:ext cx="2827645"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A645BC66-FE76-4128-8D37-57073AADCB5D}"/>
              </a:ext>
            </a:extLst>
          </p:cNvPr>
          <p:cNvSpPr txBox="1"/>
          <p:nvPr/>
        </p:nvSpPr>
        <p:spPr>
          <a:xfrm>
            <a:off x="464927" y="1415470"/>
            <a:ext cx="7226300" cy="3416320"/>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The health system?</a:t>
            </a:r>
          </a:p>
          <a:p>
            <a:r>
              <a:rPr lang="en-US" sz="3600" dirty="0">
                <a:solidFill>
                  <a:schemeClr val="tx1">
                    <a:lumMod val="65000"/>
                    <a:lumOff val="35000"/>
                  </a:schemeClr>
                </a:solidFill>
                <a:latin typeface="Source Sans Pro" panose="020B0503030403020204" pitchFamily="34" charset="0"/>
              </a:rPr>
              <a:t>Mia might get a physical exam every year, but she’s never asked if she feels sad, hopeless, or isolated, even though she does…</a:t>
            </a:r>
          </a:p>
          <a:p>
            <a:endParaRPr lang="en-CA" sz="3600" dirty="0">
              <a:solidFill>
                <a:schemeClr val="tx1">
                  <a:lumMod val="65000"/>
                  <a:lumOff val="35000"/>
                </a:schemeClr>
              </a:solidFill>
              <a:latin typeface="Source Sans Pro" panose="020B0503030403020204" pitchFamily="34" charset="0"/>
            </a:endParaRPr>
          </a:p>
        </p:txBody>
      </p:sp>
      <p:pic>
        <p:nvPicPr>
          <p:cNvPr id="11" name="Picture 10">
            <a:extLst>
              <a:ext uri="{FF2B5EF4-FFF2-40B4-BE49-F238E27FC236}">
                <a16:creationId xmlns:a16="http://schemas.microsoft.com/office/drawing/2014/main" id="{568BB531-F1D1-4C1C-85AC-0CC09F596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962" y="3165841"/>
            <a:ext cx="1240112" cy="3074446"/>
          </a:xfrm>
          <a:prstGeom prst="rect">
            <a:avLst/>
          </a:prstGeom>
        </p:spPr>
      </p:pic>
      <p:pic>
        <p:nvPicPr>
          <p:cNvPr id="15" name="Picture 14">
            <a:extLst>
              <a:ext uri="{FF2B5EF4-FFF2-40B4-BE49-F238E27FC236}">
                <a16:creationId xmlns:a16="http://schemas.microsoft.com/office/drawing/2014/main" id="{093F0A1A-E642-4C20-88A2-9F0A9357F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7072" y="2819400"/>
            <a:ext cx="1597138" cy="1632416"/>
          </a:xfrm>
          <a:prstGeom prst="rect">
            <a:avLst/>
          </a:prstGeom>
        </p:spPr>
      </p:pic>
      <p:pic>
        <p:nvPicPr>
          <p:cNvPr id="12" name="Picture 11">
            <a:extLst>
              <a:ext uri="{FF2B5EF4-FFF2-40B4-BE49-F238E27FC236}">
                <a16:creationId xmlns:a16="http://schemas.microsoft.com/office/drawing/2014/main" id="{3DEE8CD3-C085-44E7-8E1B-B40D9D5577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244020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Oval 6">
            <a:extLst>
              <a:ext uri="{FF2B5EF4-FFF2-40B4-BE49-F238E27FC236}">
                <a16:creationId xmlns:a16="http://schemas.microsoft.com/office/drawing/2014/main" id="{53509CB0-B0A7-47B0-946B-13FEE523187D}"/>
              </a:ext>
            </a:extLst>
          </p:cNvPr>
          <p:cNvSpPr/>
          <p:nvPr/>
        </p:nvSpPr>
        <p:spPr>
          <a:xfrm>
            <a:off x="7259427" y="5938352"/>
            <a:ext cx="2827645"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B378E369-1BA2-4D57-9729-0127EBEFEF1C}"/>
              </a:ext>
            </a:extLst>
          </p:cNvPr>
          <p:cNvSpPr txBox="1"/>
          <p:nvPr/>
        </p:nvSpPr>
        <p:spPr>
          <a:xfrm>
            <a:off x="464927" y="1415470"/>
            <a:ext cx="7226300" cy="4524315"/>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Businesses in her town?</a:t>
            </a:r>
          </a:p>
          <a:p>
            <a:r>
              <a:rPr lang="en-US" sz="3600" dirty="0">
                <a:solidFill>
                  <a:schemeClr val="tx1">
                    <a:lumMod val="65000"/>
                    <a:lumOff val="35000"/>
                  </a:schemeClr>
                </a:solidFill>
                <a:latin typeface="Source Sans Pro" panose="020B0503030403020204" pitchFamily="34" charset="0"/>
              </a:rPr>
              <a:t>Mia’s caretakers might work in town, but they don’t receive paid time off, so they can’t always make it to Mia’s important school events because they need to make money and put food on the table…</a:t>
            </a:r>
          </a:p>
          <a:p>
            <a:endParaRPr lang="en-CA" sz="3600" dirty="0">
              <a:solidFill>
                <a:schemeClr val="tx1">
                  <a:lumMod val="65000"/>
                  <a:lumOff val="35000"/>
                </a:schemeClr>
              </a:solidFill>
              <a:latin typeface="Source Sans Pro" panose="020B0503030403020204" pitchFamily="34" charset="0"/>
            </a:endParaRPr>
          </a:p>
        </p:txBody>
      </p:sp>
      <p:pic>
        <p:nvPicPr>
          <p:cNvPr id="10" name="Picture 9">
            <a:extLst>
              <a:ext uri="{FF2B5EF4-FFF2-40B4-BE49-F238E27FC236}">
                <a16:creationId xmlns:a16="http://schemas.microsoft.com/office/drawing/2014/main" id="{F58DD8C3-4DB1-40D4-841F-C0C3B22B4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962" y="3165841"/>
            <a:ext cx="1240112" cy="3074446"/>
          </a:xfrm>
          <a:prstGeom prst="rect">
            <a:avLst/>
          </a:prstGeom>
        </p:spPr>
      </p:pic>
      <p:pic>
        <p:nvPicPr>
          <p:cNvPr id="15" name="Picture 14">
            <a:extLst>
              <a:ext uri="{FF2B5EF4-FFF2-40B4-BE49-F238E27FC236}">
                <a16:creationId xmlns:a16="http://schemas.microsoft.com/office/drawing/2014/main" id="{B1FF607C-2C98-4CC9-8006-C48DB0C7A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012" y="3060767"/>
            <a:ext cx="1814513" cy="1325496"/>
          </a:xfrm>
          <a:prstGeom prst="rect">
            <a:avLst/>
          </a:prstGeom>
        </p:spPr>
      </p:pic>
      <p:pic>
        <p:nvPicPr>
          <p:cNvPr id="11" name="Picture 10">
            <a:extLst>
              <a:ext uri="{FF2B5EF4-FFF2-40B4-BE49-F238E27FC236}">
                <a16:creationId xmlns:a16="http://schemas.microsoft.com/office/drawing/2014/main" id="{A34C8EE1-9622-470F-971F-B6B1E57802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184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Oval 6">
            <a:extLst>
              <a:ext uri="{FF2B5EF4-FFF2-40B4-BE49-F238E27FC236}">
                <a16:creationId xmlns:a16="http://schemas.microsoft.com/office/drawing/2014/main" id="{8FE1E5BB-FB15-4020-AC12-743AEBC81F27}"/>
              </a:ext>
            </a:extLst>
          </p:cNvPr>
          <p:cNvSpPr/>
          <p:nvPr/>
        </p:nvSpPr>
        <p:spPr>
          <a:xfrm>
            <a:off x="7259427" y="5938352"/>
            <a:ext cx="2827645"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5CD82F48-0523-4935-A149-C5180BAC7C57}"/>
              </a:ext>
            </a:extLst>
          </p:cNvPr>
          <p:cNvSpPr txBox="1"/>
          <p:nvPr/>
        </p:nvSpPr>
        <p:spPr>
          <a:xfrm>
            <a:off x="464927" y="1415470"/>
            <a:ext cx="7226300" cy="3416320"/>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Laws and policies?</a:t>
            </a:r>
          </a:p>
          <a:p>
            <a:r>
              <a:rPr lang="en-US" sz="3600" dirty="0">
                <a:solidFill>
                  <a:schemeClr val="tx1">
                    <a:lumMod val="65000"/>
                    <a:lumOff val="35000"/>
                  </a:schemeClr>
                </a:solidFill>
                <a:latin typeface="Source Sans Pro" panose="020B0503030403020204" pitchFamily="34" charset="0"/>
              </a:rPr>
              <a:t>Mia may have been served a beer at a bar once because the bartender didn’t ask for her ID, even though she is underage</a:t>
            </a:r>
            <a:r>
              <a:rPr lang="en-US" sz="3600" dirty="0" smtClean="0">
                <a:solidFill>
                  <a:schemeClr val="tx1">
                    <a:lumMod val="65000"/>
                    <a:lumOff val="35000"/>
                  </a:schemeClr>
                </a:solidFill>
                <a:latin typeface="Source Sans Pro" panose="020B0503030403020204" pitchFamily="34" charset="0"/>
              </a:rPr>
              <a:t>…</a:t>
            </a:r>
            <a:endParaRPr lang="en-CA" sz="2800" dirty="0">
              <a:solidFill>
                <a:schemeClr val="tx1">
                  <a:lumMod val="65000"/>
                  <a:lumOff val="35000"/>
                </a:schemeClr>
              </a:solidFill>
              <a:latin typeface="Source Sans Pro" panose="020B0503030403020204" pitchFamily="34" charset="0"/>
            </a:endParaRPr>
          </a:p>
          <a:p>
            <a:endParaRPr lang="en-CA" sz="3600" dirty="0">
              <a:solidFill>
                <a:schemeClr val="tx1">
                  <a:lumMod val="65000"/>
                  <a:lumOff val="35000"/>
                </a:schemeClr>
              </a:solidFill>
              <a:latin typeface="Source Sans Pro" panose="020B0503030403020204" pitchFamily="34" charset="0"/>
            </a:endParaRPr>
          </a:p>
        </p:txBody>
      </p:sp>
      <p:pic>
        <p:nvPicPr>
          <p:cNvPr id="10" name="Picture 9">
            <a:extLst>
              <a:ext uri="{FF2B5EF4-FFF2-40B4-BE49-F238E27FC236}">
                <a16:creationId xmlns:a16="http://schemas.microsoft.com/office/drawing/2014/main" id="{3D3A4757-A11F-408D-AA09-A4982B6E9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962" y="3165841"/>
            <a:ext cx="1240112" cy="3074446"/>
          </a:xfrm>
          <a:prstGeom prst="rect">
            <a:avLst/>
          </a:prstGeom>
        </p:spPr>
      </p:pic>
      <p:pic>
        <p:nvPicPr>
          <p:cNvPr id="15" name="Picture 14">
            <a:extLst>
              <a:ext uri="{FF2B5EF4-FFF2-40B4-BE49-F238E27FC236}">
                <a16:creationId xmlns:a16="http://schemas.microsoft.com/office/drawing/2014/main" id="{D74882C4-31C7-4476-92C3-EECA033D73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8610" y="2741415"/>
            <a:ext cx="1212523" cy="1111479"/>
          </a:xfrm>
          <a:prstGeom prst="rect">
            <a:avLst/>
          </a:prstGeom>
        </p:spPr>
      </p:pic>
      <p:pic>
        <p:nvPicPr>
          <p:cNvPr id="11" name="Picture 10">
            <a:extLst>
              <a:ext uri="{FF2B5EF4-FFF2-40B4-BE49-F238E27FC236}">
                <a16:creationId xmlns:a16="http://schemas.microsoft.com/office/drawing/2014/main" id="{DE2D390B-754A-4F3C-8E58-4434D6331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5378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0A5798D-2F36-401B-B5FB-9164A392F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7072" y="2800931"/>
            <a:ext cx="1629800" cy="1215444"/>
          </a:xfrm>
          <a:prstGeom prst="rect">
            <a:avLst/>
          </a:prstGeom>
        </p:spPr>
      </p:pic>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Oval 6">
            <a:extLst>
              <a:ext uri="{FF2B5EF4-FFF2-40B4-BE49-F238E27FC236}">
                <a16:creationId xmlns:a16="http://schemas.microsoft.com/office/drawing/2014/main" id="{16565645-ABB1-49EE-B2E2-240B8537CB72}"/>
              </a:ext>
            </a:extLst>
          </p:cNvPr>
          <p:cNvSpPr/>
          <p:nvPr/>
        </p:nvSpPr>
        <p:spPr>
          <a:xfrm>
            <a:off x="7259427" y="5938352"/>
            <a:ext cx="2827645"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CF65F385-4B53-4779-BCE9-B2131198E075}"/>
              </a:ext>
            </a:extLst>
          </p:cNvPr>
          <p:cNvSpPr txBox="1"/>
          <p:nvPr/>
        </p:nvSpPr>
        <p:spPr>
          <a:xfrm>
            <a:off x="464927" y="1415470"/>
            <a:ext cx="7226300" cy="2862322"/>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Access to substances?</a:t>
            </a:r>
          </a:p>
          <a:p>
            <a:r>
              <a:rPr lang="en-US" sz="3600" dirty="0">
                <a:solidFill>
                  <a:schemeClr val="tx1">
                    <a:lumMod val="65000"/>
                    <a:lumOff val="35000"/>
                  </a:schemeClr>
                </a:solidFill>
                <a:latin typeface="Source Sans Pro" panose="020B0503030403020204" pitchFamily="34" charset="0"/>
              </a:rPr>
              <a:t>Mia’s school is a block away from a pot shop, and she walks past it every day. Plus, Mia knows her older brother uses marijuana… </a:t>
            </a:r>
          </a:p>
        </p:txBody>
      </p:sp>
      <p:pic>
        <p:nvPicPr>
          <p:cNvPr id="10" name="Picture 9">
            <a:extLst>
              <a:ext uri="{FF2B5EF4-FFF2-40B4-BE49-F238E27FC236}">
                <a16:creationId xmlns:a16="http://schemas.microsoft.com/office/drawing/2014/main" id="{A7B41566-4F32-44A9-AA0D-CF01B78D55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962" y="3165841"/>
            <a:ext cx="1240112" cy="3074446"/>
          </a:xfrm>
          <a:prstGeom prst="rect">
            <a:avLst/>
          </a:prstGeom>
        </p:spPr>
      </p:pic>
      <p:pic>
        <p:nvPicPr>
          <p:cNvPr id="11" name="Picture 10">
            <a:extLst>
              <a:ext uri="{FF2B5EF4-FFF2-40B4-BE49-F238E27FC236}">
                <a16:creationId xmlns:a16="http://schemas.microsoft.com/office/drawing/2014/main" id="{D0AAAE54-AFF7-464E-A11C-08ED710327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1841568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Oval 6">
            <a:extLst>
              <a:ext uri="{FF2B5EF4-FFF2-40B4-BE49-F238E27FC236}">
                <a16:creationId xmlns:a16="http://schemas.microsoft.com/office/drawing/2014/main" id="{24428997-27C2-4936-8400-C338E5DD5150}"/>
              </a:ext>
            </a:extLst>
          </p:cNvPr>
          <p:cNvSpPr/>
          <p:nvPr/>
        </p:nvSpPr>
        <p:spPr>
          <a:xfrm>
            <a:off x="7259427" y="5938352"/>
            <a:ext cx="2827645"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27A2D12E-F238-4677-BA07-57431CA45C37}"/>
              </a:ext>
            </a:extLst>
          </p:cNvPr>
          <p:cNvSpPr txBox="1"/>
          <p:nvPr/>
        </p:nvSpPr>
        <p:spPr>
          <a:xfrm>
            <a:off x="464927" y="1415470"/>
            <a:ext cx="7226300" cy="2308324"/>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Social norms?</a:t>
            </a:r>
          </a:p>
          <a:p>
            <a:r>
              <a:rPr lang="en-US" sz="3600" dirty="0" smtClean="0">
                <a:solidFill>
                  <a:schemeClr val="tx1">
                    <a:lumMod val="65000"/>
                    <a:lumOff val="35000"/>
                  </a:schemeClr>
                </a:solidFill>
                <a:latin typeface="Source Sans Pro" panose="020B0503030403020204" pitchFamily="34" charset="0"/>
              </a:rPr>
              <a:t>Mia sees people using marijuana in her community and on social media all the time…</a:t>
            </a:r>
          </a:p>
        </p:txBody>
      </p:sp>
      <p:pic>
        <p:nvPicPr>
          <p:cNvPr id="10" name="Picture 9">
            <a:extLst>
              <a:ext uri="{FF2B5EF4-FFF2-40B4-BE49-F238E27FC236}">
                <a16:creationId xmlns:a16="http://schemas.microsoft.com/office/drawing/2014/main" id="{6525DADB-8E61-45D7-B1F7-F637CE368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962" y="3165841"/>
            <a:ext cx="1240112" cy="3074446"/>
          </a:xfrm>
          <a:prstGeom prst="rect">
            <a:avLst/>
          </a:prstGeom>
        </p:spPr>
      </p:pic>
      <p:grpSp>
        <p:nvGrpSpPr>
          <p:cNvPr id="22" name="Group 21">
            <a:extLst>
              <a:ext uri="{FF2B5EF4-FFF2-40B4-BE49-F238E27FC236}">
                <a16:creationId xmlns:a16="http://schemas.microsoft.com/office/drawing/2014/main" id="{00AF900E-242F-4EE5-9DCA-D844D14E20AD}"/>
              </a:ext>
            </a:extLst>
          </p:cNvPr>
          <p:cNvGrpSpPr/>
          <p:nvPr/>
        </p:nvGrpSpPr>
        <p:grpSpPr>
          <a:xfrm>
            <a:off x="9976436" y="2310225"/>
            <a:ext cx="1685909" cy="1711231"/>
            <a:chOff x="9526570" y="1917700"/>
            <a:chExt cx="2039525" cy="2070158"/>
          </a:xfrm>
        </p:grpSpPr>
        <p:pic>
          <p:nvPicPr>
            <p:cNvPr id="15" name="Picture 14">
              <a:extLst>
                <a:ext uri="{FF2B5EF4-FFF2-40B4-BE49-F238E27FC236}">
                  <a16:creationId xmlns:a16="http://schemas.microsoft.com/office/drawing/2014/main" id="{B61DCE86-0DE6-403D-9791-5275104C1E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0443" y="2168460"/>
              <a:ext cx="1775652" cy="1819398"/>
            </a:xfrm>
            <a:prstGeom prst="rect">
              <a:avLst/>
            </a:prstGeom>
          </p:spPr>
        </p:pic>
        <p:pic>
          <p:nvPicPr>
            <p:cNvPr id="17" name="Picture 16">
              <a:extLst>
                <a:ext uri="{FF2B5EF4-FFF2-40B4-BE49-F238E27FC236}">
                  <a16:creationId xmlns:a16="http://schemas.microsoft.com/office/drawing/2014/main" id="{16B36DC3-7069-4640-82B1-9EAFD647BA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6570" y="3466212"/>
              <a:ext cx="468002" cy="468002"/>
            </a:xfrm>
            <a:prstGeom prst="rect">
              <a:avLst/>
            </a:prstGeom>
          </p:spPr>
        </p:pic>
        <p:pic>
          <p:nvPicPr>
            <p:cNvPr id="18" name="Picture 17">
              <a:extLst>
                <a:ext uri="{FF2B5EF4-FFF2-40B4-BE49-F238E27FC236}">
                  <a16:creationId xmlns:a16="http://schemas.microsoft.com/office/drawing/2014/main" id="{1C9D4F4D-D8D1-454B-BF61-6E0FAAA06E2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895511" y="1917700"/>
              <a:ext cx="250760" cy="250760"/>
            </a:xfrm>
            <a:prstGeom prst="rect">
              <a:avLst/>
            </a:prstGeom>
          </p:spPr>
        </p:pic>
        <p:pic>
          <p:nvPicPr>
            <p:cNvPr id="19" name="Picture 18">
              <a:extLst>
                <a:ext uri="{FF2B5EF4-FFF2-40B4-BE49-F238E27FC236}">
                  <a16:creationId xmlns:a16="http://schemas.microsoft.com/office/drawing/2014/main" id="{94A71EC4-BF2B-4439-ABAE-E9F276A4A67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251111" y="3352023"/>
              <a:ext cx="250760" cy="250760"/>
            </a:xfrm>
            <a:prstGeom prst="rect">
              <a:avLst/>
            </a:prstGeom>
          </p:spPr>
        </p:pic>
        <p:pic>
          <p:nvPicPr>
            <p:cNvPr id="20" name="Picture 19">
              <a:extLst>
                <a:ext uri="{FF2B5EF4-FFF2-40B4-BE49-F238E27FC236}">
                  <a16:creationId xmlns:a16="http://schemas.microsoft.com/office/drawing/2014/main" id="{0C130996-C8E2-46D4-AD75-AF86869F2DA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528604" y="3352023"/>
              <a:ext cx="250760" cy="250760"/>
            </a:xfrm>
            <a:prstGeom prst="rect">
              <a:avLst/>
            </a:prstGeom>
          </p:spPr>
        </p:pic>
        <p:pic>
          <p:nvPicPr>
            <p:cNvPr id="21" name="Picture 20">
              <a:extLst>
                <a:ext uri="{FF2B5EF4-FFF2-40B4-BE49-F238E27FC236}">
                  <a16:creationId xmlns:a16="http://schemas.microsoft.com/office/drawing/2014/main" id="{2647E190-1A03-43C4-B9F2-D74DF2B515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8366" y="2092991"/>
              <a:ext cx="399143" cy="399143"/>
            </a:xfrm>
            <a:prstGeom prst="rect">
              <a:avLst/>
            </a:prstGeom>
          </p:spPr>
        </p:pic>
      </p:grpSp>
      <p:pic>
        <p:nvPicPr>
          <p:cNvPr id="23" name="Picture 22">
            <a:extLst>
              <a:ext uri="{FF2B5EF4-FFF2-40B4-BE49-F238E27FC236}">
                <a16:creationId xmlns:a16="http://schemas.microsoft.com/office/drawing/2014/main" id="{AC8E4A2D-A87A-41D3-8DC8-4D441E40AC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111261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Oval 6">
            <a:extLst>
              <a:ext uri="{FF2B5EF4-FFF2-40B4-BE49-F238E27FC236}">
                <a16:creationId xmlns:a16="http://schemas.microsoft.com/office/drawing/2014/main" id="{81738250-3D65-4C49-B631-B36912BC968A}"/>
              </a:ext>
            </a:extLst>
          </p:cNvPr>
          <p:cNvSpPr/>
          <p:nvPr/>
        </p:nvSpPr>
        <p:spPr>
          <a:xfrm>
            <a:off x="7994460" y="5832387"/>
            <a:ext cx="2827645"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11C6A654-04C3-4860-B9C9-58C80706F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9690" y="3110693"/>
            <a:ext cx="1557187" cy="2972811"/>
          </a:xfrm>
          <a:prstGeom prst="rect">
            <a:avLst/>
          </a:prstGeom>
        </p:spPr>
      </p:pic>
      <p:sp>
        <p:nvSpPr>
          <p:cNvPr id="11" name="TextBox 10">
            <a:extLst>
              <a:ext uri="{FF2B5EF4-FFF2-40B4-BE49-F238E27FC236}">
                <a16:creationId xmlns:a16="http://schemas.microsoft.com/office/drawing/2014/main" id="{0EC4BC03-FB5B-4F61-957F-DCE6661113C6}"/>
              </a:ext>
            </a:extLst>
          </p:cNvPr>
          <p:cNvSpPr txBox="1"/>
          <p:nvPr/>
        </p:nvSpPr>
        <p:spPr>
          <a:xfrm>
            <a:off x="464927" y="1415470"/>
            <a:ext cx="7226300" cy="3970318"/>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So what will Mia do?</a:t>
            </a:r>
          </a:p>
          <a:p>
            <a:r>
              <a:rPr lang="en-US" sz="3600" dirty="0">
                <a:solidFill>
                  <a:schemeClr val="tx1">
                    <a:lumMod val="65000"/>
                    <a:lumOff val="35000"/>
                  </a:schemeClr>
                </a:solidFill>
                <a:latin typeface="Source Sans Pro" panose="020B0503030403020204" pitchFamily="34" charset="0"/>
              </a:rPr>
              <a:t>Will she decide to smoke pot or not?</a:t>
            </a:r>
          </a:p>
          <a:p>
            <a:endParaRPr lang="en-US" sz="3600" dirty="0">
              <a:solidFill>
                <a:schemeClr val="tx1">
                  <a:lumMod val="65000"/>
                  <a:lumOff val="35000"/>
                </a:schemeClr>
              </a:solidFill>
              <a:latin typeface="Source Sans Pro" panose="020B0503030403020204" pitchFamily="34" charset="0"/>
            </a:endParaRPr>
          </a:p>
          <a:p>
            <a:r>
              <a:rPr lang="en-US" sz="3600" dirty="0">
                <a:solidFill>
                  <a:schemeClr val="tx1">
                    <a:lumMod val="65000"/>
                    <a:lumOff val="35000"/>
                  </a:schemeClr>
                </a:solidFill>
                <a:latin typeface="Source Sans Pro" panose="020B0503030403020204" pitchFamily="34" charset="0"/>
              </a:rPr>
              <a:t>And what </a:t>
            </a:r>
            <a:r>
              <a:rPr lang="en-US" sz="3600" dirty="0" smtClean="0">
                <a:solidFill>
                  <a:schemeClr val="tx1">
                    <a:lumMod val="65000"/>
                    <a:lumOff val="35000"/>
                  </a:schemeClr>
                </a:solidFill>
                <a:latin typeface="Source Sans Pro" panose="020B0503030403020204" pitchFamily="34" charset="0"/>
              </a:rPr>
              <a:t>can </a:t>
            </a:r>
            <a:r>
              <a:rPr lang="en-US" sz="3600" dirty="0">
                <a:solidFill>
                  <a:schemeClr val="tx1">
                    <a:lumMod val="65000"/>
                    <a:lumOff val="35000"/>
                  </a:schemeClr>
                </a:solidFill>
                <a:latin typeface="Source Sans Pro" panose="020B0503030403020204" pitchFamily="34" charset="0"/>
              </a:rPr>
              <a:t>WE do, as the prevention champions in our community, to set things up to help her make a good </a:t>
            </a:r>
            <a:r>
              <a:rPr lang="en-US" sz="3600" dirty="0" smtClean="0">
                <a:solidFill>
                  <a:schemeClr val="tx1">
                    <a:lumMod val="65000"/>
                    <a:lumOff val="35000"/>
                  </a:schemeClr>
                </a:solidFill>
                <a:latin typeface="Source Sans Pro" panose="020B0503030403020204" pitchFamily="34" charset="0"/>
              </a:rPr>
              <a:t>decision</a:t>
            </a:r>
            <a:r>
              <a:rPr lang="en-US" sz="3600" dirty="0">
                <a:solidFill>
                  <a:schemeClr val="tx1">
                    <a:lumMod val="65000"/>
                    <a:lumOff val="35000"/>
                  </a:schemeClr>
                </a:solidFill>
                <a:latin typeface="Source Sans Pro" panose="020B0503030403020204" pitchFamily="34" charset="0"/>
              </a:rPr>
              <a:t>?</a:t>
            </a:r>
            <a:endParaRPr lang="en-CA" sz="3600" dirty="0">
              <a:solidFill>
                <a:schemeClr val="tx1">
                  <a:lumMod val="65000"/>
                  <a:lumOff val="35000"/>
                </a:schemeClr>
              </a:solidFill>
              <a:latin typeface="Source Sans Pro" panose="020B0503030403020204" pitchFamily="34" charset="0"/>
            </a:endParaRPr>
          </a:p>
        </p:txBody>
      </p:sp>
      <p:pic>
        <p:nvPicPr>
          <p:cNvPr id="10" name="Picture 9">
            <a:extLst>
              <a:ext uri="{FF2B5EF4-FFF2-40B4-BE49-F238E27FC236}">
                <a16:creationId xmlns:a16="http://schemas.microsoft.com/office/drawing/2014/main" id="{EA7B792A-BD2F-47F6-A50D-AF78F05E2D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4740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Oval 10">
            <a:extLst>
              <a:ext uri="{FF2B5EF4-FFF2-40B4-BE49-F238E27FC236}">
                <a16:creationId xmlns:a16="http://schemas.microsoft.com/office/drawing/2014/main" id="{DA7AB830-18AF-41AD-A394-35C5BEF8B437}"/>
              </a:ext>
            </a:extLst>
          </p:cNvPr>
          <p:cNvSpPr/>
          <p:nvPr/>
        </p:nvSpPr>
        <p:spPr>
          <a:xfrm rot="20631479">
            <a:off x="7722827" y="5256259"/>
            <a:ext cx="4274977" cy="83353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2" name="Group 11">
            <a:extLst>
              <a:ext uri="{FF2B5EF4-FFF2-40B4-BE49-F238E27FC236}">
                <a16:creationId xmlns:a16="http://schemas.microsoft.com/office/drawing/2014/main" id="{B91CE9EC-EFE2-4D10-B387-51EA0E1A3180}"/>
              </a:ext>
            </a:extLst>
          </p:cNvPr>
          <p:cNvGrpSpPr/>
          <p:nvPr/>
        </p:nvGrpSpPr>
        <p:grpSpPr>
          <a:xfrm>
            <a:off x="10006191" y="3020480"/>
            <a:ext cx="1314586" cy="2290566"/>
            <a:chOff x="4430822" y="2757941"/>
            <a:chExt cx="1764465" cy="3074446"/>
          </a:xfrm>
        </p:grpSpPr>
        <p:pic>
          <p:nvPicPr>
            <p:cNvPr id="13" name="Picture 12">
              <a:extLst>
                <a:ext uri="{FF2B5EF4-FFF2-40B4-BE49-F238E27FC236}">
                  <a16:creationId xmlns:a16="http://schemas.microsoft.com/office/drawing/2014/main" id="{160FC67D-3E2B-4182-BBEF-4C3D14AE05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822" y="2757941"/>
              <a:ext cx="1764465" cy="3074446"/>
            </a:xfrm>
            <a:prstGeom prst="rect">
              <a:avLst/>
            </a:prstGeom>
          </p:spPr>
        </p:pic>
        <p:sp>
          <p:nvSpPr>
            <p:cNvPr id="14" name="Isosceles Triangle 13">
              <a:extLst>
                <a:ext uri="{FF2B5EF4-FFF2-40B4-BE49-F238E27FC236}">
                  <a16:creationId xmlns:a16="http://schemas.microsoft.com/office/drawing/2014/main" id="{3CD2B0CB-7A1B-4B8D-9F54-F7E781A98FB5}"/>
                </a:ext>
              </a:extLst>
            </p:cNvPr>
            <p:cNvSpPr/>
            <p:nvPr/>
          </p:nvSpPr>
          <p:spPr>
            <a:xfrm rot="9241530">
              <a:off x="4438130" y="3594795"/>
              <a:ext cx="67803" cy="3037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6" name="Picture 15">
            <a:extLst>
              <a:ext uri="{FF2B5EF4-FFF2-40B4-BE49-F238E27FC236}">
                <a16:creationId xmlns:a16="http://schemas.microsoft.com/office/drawing/2014/main" id="{D1EA9381-C339-4DE6-B939-E2C5839EC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1747" y="2933560"/>
            <a:ext cx="1240112" cy="3074446"/>
          </a:xfrm>
          <a:prstGeom prst="rect">
            <a:avLst/>
          </a:prstGeom>
        </p:spPr>
      </p:pic>
      <p:sp>
        <p:nvSpPr>
          <p:cNvPr id="19" name="TextBox 18">
            <a:extLst>
              <a:ext uri="{FF2B5EF4-FFF2-40B4-BE49-F238E27FC236}">
                <a16:creationId xmlns:a16="http://schemas.microsoft.com/office/drawing/2014/main" id="{E52D3F7E-CD0D-4899-B1B8-E962447503C3}"/>
              </a:ext>
            </a:extLst>
          </p:cNvPr>
          <p:cNvSpPr txBox="1"/>
          <p:nvPr/>
        </p:nvSpPr>
        <p:spPr>
          <a:xfrm>
            <a:off x="464927" y="1415470"/>
            <a:ext cx="7226300" cy="3416320"/>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If we address prevention efforts at the individual level…</a:t>
            </a:r>
          </a:p>
          <a:p>
            <a:r>
              <a:rPr lang="en-US" sz="3600" dirty="0">
                <a:solidFill>
                  <a:schemeClr val="tx1">
                    <a:lumMod val="65000"/>
                    <a:lumOff val="35000"/>
                  </a:schemeClr>
                </a:solidFill>
                <a:latin typeface="Source Sans Pro" panose="020B0503030403020204" pitchFamily="34" charset="0"/>
              </a:rPr>
              <a:t>…we </a:t>
            </a:r>
            <a:r>
              <a:rPr lang="en-US" sz="3600" dirty="0" smtClean="0">
                <a:solidFill>
                  <a:schemeClr val="tx1">
                    <a:lumMod val="65000"/>
                    <a:lumOff val="35000"/>
                  </a:schemeClr>
                </a:solidFill>
                <a:latin typeface="Source Sans Pro" panose="020B0503030403020204" pitchFamily="34" charset="0"/>
              </a:rPr>
              <a:t>could </a:t>
            </a:r>
            <a:r>
              <a:rPr lang="en-US" sz="3600" dirty="0">
                <a:solidFill>
                  <a:schemeClr val="tx1">
                    <a:lumMod val="65000"/>
                    <a:lumOff val="35000"/>
                  </a:schemeClr>
                </a:solidFill>
                <a:latin typeface="Source Sans Pro" panose="020B0503030403020204" pitchFamily="34" charset="0"/>
              </a:rPr>
              <a:t>focus </a:t>
            </a:r>
            <a:r>
              <a:rPr lang="en-US" sz="3600" dirty="0" smtClean="0">
                <a:solidFill>
                  <a:schemeClr val="tx1">
                    <a:lumMod val="65000"/>
                    <a:lumOff val="35000"/>
                  </a:schemeClr>
                </a:solidFill>
                <a:latin typeface="Source Sans Pro" panose="020B0503030403020204" pitchFamily="34" charset="0"/>
              </a:rPr>
              <a:t>on </a:t>
            </a:r>
            <a:r>
              <a:rPr lang="en-US" sz="3600" dirty="0">
                <a:solidFill>
                  <a:schemeClr val="tx1">
                    <a:lumMod val="65000"/>
                    <a:lumOff val="35000"/>
                  </a:schemeClr>
                </a:solidFill>
                <a:latin typeface="Source Sans Pro" panose="020B0503030403020204" pitchFamily="34" charset="0"/>
              </a:rPr>
              <a:t>individual programs to educate and build skills for youth to support positive decision-making and behaviors.</a:t>
            </a:r>
          </a:p>
        </p:txBody>
      </p:sp>
      <p:pic>
        <p:nvPicPr>
          <p:cNvPr id="15" name="Picture 14">
            <a:extLst>
              <a:ext uri="{FF2B5EF4-FFF2-40B4-BE49-F238E27FC236}">
                <a16:creationId xmlns:a16="http://schemas.microsoft.com/office/drawing/2014/main" id="{D6072667-F759-4797-9B6D-E65BFAA928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345264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414E26-52E1-401F-B1C5-D6587831C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B942ADAA-45FA-42B6-A7E7-33DCB72D0A12}"/>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94605B35-1464-49E9-AAAF-BA46893FB3F8}"/>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47A19F45-0C8B-446E-AD04-4E4CD2090DEC}"/>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A0FA5C69-44CC-4A2D-BA61-68CEA5F97E82}"/>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7" name="Picture 6">
            <a:extLst>
              <a:ext uri="{FF2B5EF4-FFF2-40B4-BE49-F238E27FC236}">
                <a16:creationId xmlns:a16="http://schemas.microsoft.com/office/drawing/2014/main" id="{0F910ECE-F192-4B16-B343-2B340E0D75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pic>
        <p:nvPicPr>
          <p:cNvPr id="8" name="Content Placeholder 6">
            <a:extLst>
              <a:ext uri="{FF2B5EF4-FFF2-40B4-BE49-F238E27FC236}">
                <a16:creationId xmlns:a16="http://schemas.microsoft.com/office/drawing/2014/main" id="{39A5150C-F776-4DDC-8F8B-8CE24E0475E5}"/>
              </a:ext>
            </a:extLst>
          </p:cNvPr>
          <p:cNvPicPr>
            <a:picLocks noChangeAspect="1"/>
          </p:cNvPicPr>
          <p:nvPr/>
        </p:nvPicPr>
        <p:blipFill>
          <a:blip r:embed="rId5"/>
          <a:stretch>
            <a:fillRect/>
          </a:stretch>
        </p:blipFill>
        <p:spPr>
          <a:xfrm rot="21066936">
            <a:off x="3892386" y="2135951"/>
            <a:ext cx="6784162" cy="3324688"/>
          </a:xfrm>
          <a:prstGeom prst="rect">
            <a:avLst/>
          </a:prstGeom>
        </p:spPr>
      </p:pic>
      <p:sp>
        <p:nvSpPr>
          <p:cNvPr id="9" name="TextBox 8">
            <a:extLst>
              <a:ext uri="{FF2B5EF4-FFF2-40B4-BE49-F238E27FC236}">
                <a16:creationId xmlns:a16="http://schemas.microsoft.com/office/drawing/2014/main" id="{BECD63A3-BC80-482D-80CF-934C45BFB112}"/>
              </a:ext>
            </a:extLst>
          </p:cNvPr>
          <p:cNvSpPr txBox="1"/>
          <p:nvPr/>
        </p:nvSpPr>
        <p:spPr>
          <a:xfrm>
            <a:off x="546100" y="1470617"/>
            <a:ext cx="6260498" cy="646331"/>
          </a:xfrm>
          <a:prstGeom prst="rect">
            <a:avLst/>
          </a:prstGeom>
          <a:noFill/>
        </p:spPr>
        <p:txBody>
          <a:bodyPr wrap="square" rtlCol="0">
            <a:spAutoFit/>
          </a:bodyPr>
          <a:lstStyle/>
          <a:p>
            <a:r>
              <a:rPr lang="en-US" sz="3600" b="1" dirty="0">
                <a:solidFill>
                  <a:schemeClr val="tx1">
                    <a:lumMod val="65000"/>
                    <a:lumOff val="35000"/>
                  </a:schemeClr>
                </a:solidFill>
                <a:latin typeface="Source Sans Pro" panose="020B0503030403020204" pitchFamily="34" charset="0"/>
              </a:rPr>
              <a:t>Examples?</a:t>
            </a:r>
            <a:endParaRPr lang="en-CA" sz="3600" b="1" dirty="0">
              <a:solidFill>
                <a:schemeClr val="tx1">
                  <a:lumMod val="65000"/>
                  <a:lumOff val="35000"/>
                </a:schemeClr>
              </a:solidFill>
              <a:latin typeface="Source Sans Pro" panose="020B0503030403020204" pitchFamily="34" charset="0"/>
            </a:endParaRPr>
          </a:p>
        </p:txBody>
      </p:sp>
    </p:spTree>
    <p:extLst>
      <p:ext uri="{BB962C8B-B14F-4D97-AF65-F5344CB8AC3E}">
        <p14:creationId xmlns:p14="http://schemas.microsoft.com/office/powerpoint/2010/main" val="392740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D2B9666-1D86-44E0-AB9E-3F28B1D4F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18" name="Group 17">
            <a:extLst>
              <a:ext uri="{FF2B5EF4-FFF2-40B4-BE49-F238E27FC236}">
                <a16:creationId xmlns:a16="http://schemas.microsoft.com/office/drawing/2014/main" id="{956393AA-EDAD-4028-BD72-C5C23E4BB6AD}"/>
              </a:ext>
            </a:extLst>
          </p:cNvPr>
          <p:cNvGrpSpPr/>
          <p:nvPr/>
        </p:nvGrpSpPr>
        <p:grpSpPr>
          <a:xfrm>
            <a:off x="0" y="1"/>
            <a:ext cx="12192000" cy="1071244"/>
            <a:chOff x="0" y="1"/>
            <a:chExt cx="12192000" cy="1071244"/>
          </a:xfrm>
        </p:grpSpPr>
        <p:sp>
          <p:nvSpPr>
            <p:cNvPr id="19" name="Rectangle 18">
              <a:extLst>
                <a:ext uri="{FF2B5EF4-FFF2-40B4-BE49-F238E27FC236}">
                  <a16:creationId xmlns:a16="http://schemas.microsoft.com/office/drawing/2014/main" id="{C3D31586-516B-4A58-BC5A-477B2856A51D}"/>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5F7A6D0C-7389-4897-95BD-0A0347D5A5BF}"/>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14A97023-D206-4BB6-A161-6C6B6B9F685C}"/>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 name="TextBox 21">
            <a:extLst>
              <a:ext uri="{FF2B5EF4-FFF2-40B4-BE49-F238E27FC236}">
                <a16:creationId xmlns:a16="http://schemas.microsoft.com/office/drawing/2014/main" id="{847E3634-D2AE-4544-8B3C-89794AE4B80A}"/>
              </a:ext>
            </a:extLst>
          </p:cNvPr>
          <p:cNvSpPr txBox="1"/>
          <p:nvPr/>
        </p:nvSpPr>
        <p:spPr>
          <a:xfrm>
            <a:off x="546100" y="1470617"/>
            <a:ext cx="5134264" cy="1200329"/>
          </a:xfrm>
          <a:prstGeom prst="rect">
            <a:avLst/>
          </a:prstGeom>
          <a:noFill/>
        </p:spPr>
        <p:txBody>
          <a:bodyPr wrap="square" rtlCol="0">
            <a:spAutoFit/>
          </a:bodyPr>
          <a:lstStyle/>
          <a:p>
            <a:r>
              <a:rPr lang="en-US" sz="3600" dirty="0">
                <a:solidFill>
                  <a:schemeClr val="tx1">
                    <a:lumMod val="65000"/>
                    <a:lumOff val="35000"/>
                  </a:schemeClr>
                </a:solidFill>
                <a:latin typeface="Source Sans Pro" panose="020B0503030403020204" pitchFamily="34" charset="0"/>
              </a:rPr>
              <a:t>What is the </a:t>
            </a:r>
            <a:r>
              <a:rPr lang="en-US" sz="3600" b="1" dirty="0" smtClean="0">
                <a:solidFill>
                  <a:schemeClr val="tx1">
                    <a:lumMod val="65000"/>
                    <a:lumOff val="35000"/>
                  </a:schemeClr>
                </a:solidFill>
                <a:latin typeface="Source Sans Pro" panose="020B0503030403020204" pitchFamily="34" charset="0"/>
              </a:rPr>
              <a:t>spectrum </a:t>
            </a:r>
            <a:r>
              <a:rPr lang="en-US" sz="3600" b="1" dirty="0">
                <a:solidFill>
                  <a:schemeClr val="tx1">
                    <a:lumMod val="65000"/>
                    <a:lumOff val="35000"/>
                  </a:schemeClr>
                </a:solidFill>
                <a:latin typeface="Source Sans Pro" panose="020B0503030403020204" pitchFamily="34" charset="0"/>
              </a:rPr>
              <a:t>of </a:t>
            </a:r>
            <a:r>
              <a:rPr lang="en-US" sz="3600" b="1" dirty="0" smtClean="0">
                <a:solidFill>
                  <a:schemeClr val="tx1">
                    <a:lumMod val="65000"/>
                    <a:lumOff val="35000"/>
                  </a:schemeClr>
                </a:solidFill>
                <a:latin typeface="Source Sans Pro" panose="020B0503030403020204" pitchFamily="34" charset="0"/>
              </a:rPr>
              <a:t>prevention</a:t>
            </a:r>
            <a:r>
              <a:rPr lang="en-US" sz="3600" dirty="0" smtClean="0">
                <a:solidFill>
                  <a:schemeClr val="tx1">
                    <a:lumMod val="65000"/>
                    <a:lumOff val="35000"/>
                  </a:schemeClr>
                </a:solidFill>
                <a:latin typeface="Source Sans Pro" panose="020B0503030403020204" pitchFamily="34" charset="0"/>
              </a:rPr>
              <a:t>…?</a:t>
            </a:r>
            <a:endParaRPr lang="en-CA" sz="3600" dirty="0">
              <a:solidFill>
                <a:schemeClr val="tx1">
                  <a:lumMod val="65000"/>
                  <a:lumOff val="35000"/>
                </a:schemeClr>
              </a:solidFill>
              <a:latin typeface="Source Sans Pro" panose="020B0503030403020204" pitchFamily="34" charset="0"/>
            </a:endParaRPr>
          </a:p>
        </p:txBody>
      </p:sp>
      <p:pic>
        <p:nvPicPr>
          <p:cNvPr id="9" name="Picture 8">
            <a:extLst>
              <a:ext uri="{FF2B5EF4-FFF2-40B4-BE49-F238E27FC236}">
                <a16:creationId xmlns:a16="http://schemas.microsoft.com/office/drawing/2014/main" id="{E812CB17-6A0E-4D1D-86C1-4E1DCA2AA4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pic>
        <p:nvPicPr>
          <p:cNvPr id="10" name="Picture 2" descr="Social-eco model.jpg">
            <a:extLst>
              <a:ext uri="{FF2B5EF4-FFF2-40B4-BE49-F238E27FC236}">
                <a16:creationId xmlns:a16="http://schemas.microsoft.com/office/drawing/2014/main" id="{7DFDCDC4-28D4-4C29-95E7-23FE86FC70BB}"/>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111240" y="1470617"/>
            <a:ext cx="5414949" cy="494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04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 name="TextBox 14">
            <a:extLst>
              <a:ext uri="{FF2B5EF4-FFF2-40B4-BE49-F238E27FC236}">
                <a16:creationId xmlns:a16="http://schemas.microsoft.com/office/drawing/2014/main" id="{37B7820D-AFCF-49A5-998D-080AC71F7653}"/>
              </a:ext>
            </a:extLst>
          </p:cNvPr>
          <p:cNvSpPr txBox="1"/>
          <p:nvPr/>
        </p:nvSpPr>
        <p:spPr>
          <a:xfrm>
            <a:off x="464927" y="1415470"/>
            <a:ext cx="7226300" cy="3970318"/>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If we address prevention efforts at the </a:t>
            </a:r>
            <a:r>
              <a:rPr lang="en-US" sz="3600" dirty="0" smtClean="0">
                <a:solidFill>
                  <a:schemeClr val="tx1">
                    <a:lumMod val="65000"/>
                    <a:lumOff val="35000"/>
                  </a:schemeClr>
                </a:solidFill>
                <a:latin typeface="Source Sans Pro Semibold" panose="020B0603030403020204" pitchFamily="34" charset="0"/>
              </a:rPr>
              <a:t>interpersonal </a:t>
            </a:r>
            <a:r>
              <a:rPr lang="en-US" sz="3600" dirty="0">
                <a:solidFill>
                  <a:schemeClr val="tx1">
                    <a:lumMod val="65000"/>
                    <a:lumOff val="35000"/>
                  </a:schemeClr>
                </a:solidFill>
                <a:latin typeface="Source Sans Pro Semibold" panose="020B0603030403020204" pitchFamily="34" charset="0"/>
              </a:rPr>
              <a:t>level…</a:t>
            </a:r>
          </a:p>
          <a:p>
            <a:r>
              <a:rPr lang="en-US" sz="3600" dirty="0">
                <a:solidFill>
                  <a:schemeClr val="tx1">
                    <a:lumMod val="65000"/>
                    <a:lumOff val="35000"/>
                  </a:schemeClr>
                </a:solidFill>
                <a:latin typeface="Source Sans Pro" panose="020B0503030403020204" pitchFamily="34" charset="0"/>
              </a:rPr>
              <a:t>…we </a:t>
            </a:r>
            <a:r>
              <a:rPr lang="en-US" sz="3600" dirty="0" smtClean="0">
                <a:solidFill>
                  <a:schemeClr val="tx1">
                    <a:lumMod val="65000"/>
                    <a:lumOff val="35000"/>
                  </a:schemeClr>
                </a:solidFill>
                <a:latin typeface="Source Sans Pro" panose="020B0503030403020204" pitchFamily="34" charset="0"/>
              </a:rPr>
              <a:t>could </a:t>
            </a:r>
            <a:r>
              <a:rPr lang="en-US" sz="3600" dirty="0">
                <a:solidFill>
                  <a:schemeClr val="tx1">
                    <a:lumMod val="65000"/>
                    <a:lumOff val="35000"/>
                  </a:schemeClr>
                </a:solidFill>
                <a:latin typeface="Source Sans Pro" panose="020B0503030403020204" pitchFamily="34" charset="0"/>
              </a:rPr>
              <a:t>focus </a:t>
            </a:r>
            <a:r>
              <a:rPr lang="en-US" sz="3600" dirty="0" smtClean="0">
                <a:solidFill>
                  <a:schemeClr val="tx1">
                    <a:lumMod val="65000"/>
                    <a:lumOff val="35000"/>
                  </a:schemeClr>
                </a:solidFill>
                <a:latin typeface="Source Sans Pro" panose="020B0503030403020204" pitchFamily="34" charset="0"/>
              </a:rPr>
              <a:t>on </a:t>
            </a:r>
            <a:r>
              <a:rPr lang="en-US" sz="3600" dirty="0">
                <a:solidFill>
                  <a:schemeClr val="tx1">
                    <a:lumMod val="65000"/>
                    <a:lumOff val="35000"/>
                  </a:schemeClr>
                </a:solidFill>
                <a:latin typeface="Source Sans Pro" panose="020B0503030403020204" pitchFamily="34" charset="0"/>
              </a:rPr>
              <a:t>individual programs to educate and build skills for parents to improve their relationships and communication with their kids.</a:t>
            </a:r>
          </a:p>
        </p:txBody>
      </p:sp>
      <p:sp>
        <p:nvSpPr>
          <p:cNvPr id="27" name="Oval 26">
            <a:extLst>
              <a:ext uri="{FF2B5EF4-FFF2-40B4-BE49-F238E27FC236}">
                <a16:creationId xmlns:a16="http://schemas.microsoft.com/office/drawing/2014/main" id="{5556E825-7319-4B36-B4B1-E5563099D1D1}"/>
              </a:ext>
            </a:extLst>
          </p:cNvPr>
          <p:cNvSpPr/>
          <p:nvPr/>
        </p:nvSpPr>
        <p:spPr>
          <a:xfrm rot="20631479">
            <a:off x="7631107" y="5358467"/>
            <a:ext cx="4274977" cy="83353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17">
            <a:extLst>
              <a:ext uri="{FF2B5EF4-FFF2-40B4-BE49-F238E27FC236}">
                <a16:creationId xmlns:a16="http://schemas.microsoft.com/office/drawing/2014/main" id="{148F015C-8E28-4D3E-98C2-7C276CAAB34F}"/>
              </a:ext>
            </a:extLst>
          </p:cNvPr>
          <p:cNvSpPr/>
          <p:nvPr/>
        </p:nvSpPr>
        <p:spPr>
          <a:xfrm>
            <a:off x="11522871" y="5074781"/>
            <a:ext cx="98106" cy="169069"/>
          </a:xfrm>
          <a:custGeom>
            <a:avLst/>
            <a:gdLst>
              <a:gd name="connsiteX0" fmla="*/ 0 w 45719"/>
              <a:gd name="connsiteY0" fmla="*/ 0 h 180975"/>
              <a:gd name="connsiteX1" fmla="*/ 45719 w 45719"/>
              <a:gd name="connsiteY1" fmla="*/ 0 h 180975"/>
              <a:gd name="connsiteX2" fmla="*/ 45719 w 45719"/>
              <a:gd name="connsiteY2" fmla="*/ 180975 h 180975"/>
              <a:gd name="connsiteX3" fmla="*/ 0 w 45719"/>
              <a:gd name="connsiteY3" fmla="*/ 180975 h 180975"/>
              <a:gd name="connsiteX4" fmla="*/ 0 w 45719"/>
              <a:gd name="connsiteY4" fmla="*/ 0 h 180975"/>
              <a:gd name="connsiteX0" fmla="*/ 0 w 71913"/>
              <a:gd name="connsiteY0" fmla="*/ 0 h 180975"/>
              <a:gd name="connsiteX1" fmla="*/ 45719 w 71913"/>
              <a:gd name="connsiteY1" fmla="*/ 0 h 180975"/>
              <a:gd name="connsiteX2" fmla="*/ 71913 w 71913"/>
              <a:gd name="connsiteY2" fmla="*/ 169069 h 180975"/>
              <a:gd name="connsiteX3" fmla="*/ 0 w 71913"/>
              <a:gd name="connsiteY3" fmla="*/ 180975 h 180975"/>
              <a:gd name="connsiteX4" fmla="*/ 0 w 71913"/>
              <a:gd name="connsiteY4" fmla="*/ 0 h 180975"/>
              <a:gd name="connsiteX0" fmla="*/ 0 w 71913"/>
              <a:gd name="connsiteY0" fmla="*/ 0 h 169069"/>
              <a:gd name="connsiteX1" fmla="*/ 45719 w 71913"/>
              <a:gd name="connsiteY1" fmla="*/ 0 h 169069"/>
              <a:gd name="connsiteX2" fmla="*/ 71913 w 71913"/>
              <a:gd name="connsiteY2" fmla="*/ 169069 h 169069"/>
              <a:gd name="connsiteX3" fmla="*/ 14287 w 71913"/>
              <a:gd name="connsiteY3" fmla="*/ 150018 h 169069"/>
              <a:gd name="connsiteX4" fmla="*/ 0 w 71913"/>
              <a:gd name="connsiteY4" fmla="*/ 0 h 169069"/>
              <a:gd name="connsiteX0" fmla="*/ 0 w 71913"/>
              <a:gd name="connsiteY0" fmla="*/ 0 h 169069"/>
              <a:gd name="connsiteX1" fmla="*/ 45719 w 71913"/>
              <a:gd name="connsiteY1" fmla="*/ 0 h 169069"/>
              <a:gd name="connsiteX2" fmla="*/ 71913 w 71913"/>
              <a:gd name="connsiteY2" fmla="*/ 169069 h 169069"/>
              <a:gd name="connsiteX3" fmla="*/ 35719 w 71913"/>
              <a:gd name="connsiteY3" fmla="*/ 128586 h 169069"/>
              <a:gd name="connsiteX4" fmla="*/ 0 w 71913"/>
              <a:gd name="connsiteY4" fmla="*/ 0 h 169069"/>
              <a:gd name="connsiteX0" fmla="*/ 0 w 71913"/>
              <a:gd name="connsiteY0" fmla="*/ 0 h 169069"/>
              <a:gd name="connsiteX1" fmla="*/ 45719 w 71913"/>
              <a:gd name="connsiteY1" fmla="*/ 0 h 169069"/>
              <a:gd name="connsiteX2" fmla="*/ 71913 w 71913"/>
              <a:gd name="connsiteY2" fmla="*/ 169069 h 169069"/>
              <a:gd name="connsiteX3" fmla="*/ 21431 w 71913"/>
              <a:gd name="connsiteY3" fmla="*/ 161923 h 169069"/>
              <a:gd name="connsiteX4" fmla="*/ 0 w 71913"/>
              <a:gd name="connsiteY4" fmla="*/ 0 h 169069"/>
              <a:gd name="connsiteX0" fmla="*/ 0 w 71913"/>
              <a:gd name="connsiteY0" fmla="*/ 0 h 169069"/>
              <a:gd name="connsiteX1" fmla="*/ 45719 w 71913"/>
              <a:gd name="connsiteY1" fmla="*/ 0 h 169069"/>
              <a:gd name="connsiteX2" fmla="*/ 71913 w 71913"/>
              <a:gd name="connsiteY2" fmla="*/ 169069 h 169069"/>
              <a:gd name="connsiteX3" fmla="*/ 21431 w 71913"/>
              <a:gd name="connsiteY3" fmla="*/ 161923 h 169069"/>
              <a:gd name="connsiteX4" fmla="*/ 0 w 71913"/>
              <a:gd name="connsiteY4" fmla="*/ 0 h 169069"/>
              <a:gd name="connsiteX0" fmla="*/ 0 w 98106"/>
              <a:gd name="connsiteY0" fmla="*/ 7144 h 169069"/>
              <a:gd name="connsiteX1" fmla="*/ 71912 w 98106"/>
              <a:gd name="connsiteY1" fmla="*/ 0 h 169069"/>
              <a:gd name="connsiteX2" fmla="*/ 98106 w 98106"/>
              <a:gd name="connsiteY2" fmla="*/ 169069 h 169069"/>
              <a:gd name="connsiteX3" fmla="*/ 47624 w 98106"/>
              <a:gd name="connsiteY3" fmla="*/ 161923 h 169069"/>
              <a:gd name="connsiteX4" fmla="*/ 0 w 98106"/>
              <a:gd name="connsiteY4" fmla="*/ 7144 h 16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6" h="169069">
                <a:moveTo>
                  <a:pt x="0" y="7144"/>
                </a:moveTo>
                <a:lnTo>
                  <a:pt x="71912" y="0"/>
                </a:lnTo>
                <a:lnTo>
                  <a:pt x="98106" y="169069"/>
                </a:lnTo>
                <a:lnTo>
                  <a:pt x="47624" y="161923"/>
                </a:lnTo>
                <a:cubicBezTo>
                  <a:pt x="16667" y="69849"/>
                  <a:pt x="7144" y="61118"/>
                  <a:pt x="0" y="71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16">
            <a:extLst>
              <a:ext uri="{FF2B5EF4-FFF2-40B4-BE49-F238E27FC236}">
                <a16:creationId xmlns:a16="http://schemas.microsoft.com/office/drawing/2014/main" id="{17FEDE81-D29D-43BF-94D8-04182800F2CD}"/>
              </a:ext>
            </a:extLst>
          </p:cNvPr>
          <p:cNvSpPr/>
          <p:nvPr/>
        </p:nvSpPr>
        <p:spPr>
          <a:xfrm>
            <a:off x="11445938" y="5074444"/>
            <a:ext cx="103126" cy="162598"/>
          </a:xfrm>
          <a:custGeom>
            <a:avLst/>
            <a:gdLst>
              <a:gd name="connsiteX0" fmla="*/ 0 w 119794"/>
              <a:gd name="connsiteY0" fmla="*/ 0 h 155454"/>
              <a:gd name="connsiteX1" fmla="*/ 119794 w 119794"/>
              <a:gd name="connsiteY1" fmla="*/ 0 h 155454"/>
              <a:gd name="connsiteX2" fmla="*/ 119794 w 119794"/>
              <a:gd name="connsiteY2" fmla="*/ 155454 h 155454"/>
              <a:gd name="connsiteX3" fmla="*/ 0 w 119794"/>
              <a:gd name="connsiteY3" fmla="*/ 155454 h 155454"/>
              <a:gd name="connsiteX4" fmla="*/ 0 w 119794"/>
              <a:gd name="connsiteY4" fmla="*/ 0 h 155454"/>
              <a:gd name="connsiteX0" fmla="*/ 0 w 145988"/>
              <a:gd name="connsiteY0" fmla="*/ 0 h 155454"/>
              <a:gd name="connsiteX1" fmla="*/ 145988 w 145988"/>
              <a:gd name="connsiteY1" fmla="*/ 0 h 155454"/>
              <a:gd name="connsiteX2" fmla="*/ 145988 w 145988"/>
              <a:gd name="connsiteY2" fmla="*/ 155454 h 155454"/>
              <a:gd name="connsiteX3" fmla="*/ 26194 w 145988"/>
              <a:gd name="connsiteY3" fmla="*/ 155454 h 155454"/>
              <a:gd name="connsiteX4" fmla="*/ 0 w 145988"/>
              <a:gd name="connsiteY4" fmla="*/ 0 h 155454"/>
              <a:gd name="connsiteX0" fmla="*/ 35718 w 181706"/>
              <a:gd name="connsiteY0" fmla="*/ 0 h 162598"/>
              <a:gd name="connsiteX1" fmla="*/ 181706 w 181706"/>
              <a:gd name="connsiteY1" fmla="*/ 0 h 162598"/>
              <a:gd name="connsiteX2" fmla="*/ 181706 w 181706"/>
              <a:gd name="connsiteY2" fmla="*/ 155454 h 162598"/>
              <a:gd name="connsiteX3" fmla="*/ 0 w 181706"/>
              <a:gd name="connsiteY3" fmla="*/ 162598 h 162598"/>
              <a:gd name="connsiteX4" fmla="*/ 35718 w 181706"/>
              <a:gd name="connsiteY4" fmla="*/ 0 h 162598"/>
              <a:gd name="connsiteX0" fmla="*/ 35718 w 181706"/>
              <a:gd name="connsiteY0" fmla="*/ 0 h 162598"/>
              <a:gd name="connsiteX1" fmla="*/ 181706 w 181706"/>
              <a:gd name="connsiteY1" fmla="*/ 0 h 162598"/>
              <a:gd name="connsiteX2" fmla="*/ 74550 w 181706"/>
              <a:gd name="connsiteY2" fmla="*/ 162597 h 162598"/>
              <a:gd name="connsiteX3" fmla="*/ 0 w 181706"/>
              <a:gd name="connsiteY3" fmla="*/ 162598 h 162598"/>
              <a:gd name="connsiteX4" fmla="*/ 35718 w 181706"/>
              <a:gd name="connsiteY4" fmla="*/ 0 h 162598"/>
              <a:gd name="connsiteX0" fmla="*/ 35718 w 95981"/>
              <a:gd name="connsiteY0" fmla="*/ 0 h 162598"/>
              <a:gd name="connsiteX1" fmla="*/ 95981 w 95981"/>
              <a:gd name="connsiteY1" fmla="*/ 33338 h 162598"/>
              <a:gd name="connsiteX2" fmla="*/ 74550 w 95981"/>
              <a:gd name="connsiteY2" fmla="*/ 162597 h 162598"/>
              <a:gd name="connsiteX3" fmla="*/ 0 w 95981"/>
              <a:gd name="connsiteY3" fmla="*/ 162598 h 162598"/>
              <a:gd name="connsiteX4" fmla="*/ 35718 w 95981"/>
              <a:gd name="connsiteY4" fmla="*/ 0 h 162598"/>
              <a:gd name="connsiteX0" fmla="*/ 35718 w 100744"/>
              <a:gd name="connsiteY0" fmla="*/ 0 h 162598"/>
              <a:gd name="connsiteX1" fmla="*/ 100744 w 100744"/>
              <a:gd name="connsiteY1" fmla="*/ 7144 h 162598"/>
              <a:gd name="connsiteX2" fmla="*/ 74550 w 100744"/>
              <a:gd name="connsiteY2" fmla="*/ 162597 h 162598"/>
              <a:gd name="connsiteX3" fmla="*/ 0 w 100744"/>
              <a:gd name="connsiteY3" fmla="*/ 162598 h 162598"/>
              <a:gd name="connsiteX4" fmla="*/ 35718 w 100744"/>
              <a:gd name="connsiteY4" fmla="*/ 0 h 162598"/>
              <a:gd name="connsiteX0" fmla="*/ 35718 w 103126"/>
              <a:gd name="connsiteY0" fmla="*/ 0 h 162598"/>
              <a:gd name="connsiteX1" fmla="*/ 103126 w 103126"/>
              <a:gd name="connsiteY1" fmla="*/ 4763 h 162598"/>
              <a:gd name="connsiteX2" fmla="*/ 74550 w 103126"/>
              <a:gd name="connsiteY2" fmla="*/ 162597 h 162598"/>
              <a:gd name="connsiteX3" fmla="*/ 0 w 103126"/>
              <a:gd name="connsiteY3" fmla="*/ 162598 h 162598"/>
              <a:gd name="connsiteX4" fmla="*/ 35718 w 103126"/>
              <a:gd name="connsiteY4" fmla="*/ 0 h 162598"/>
              <a:gd name="connsiteX0" fmla="*/ 35718 w 103126"/>
              <a:gd name="connsiteY0" fmla="*/ 0 h 162598"/>
              <a:gd name="connsiteX1" fmla="*/ 103126 w 103126"/>
              <a:gd name="connsiteY1" fmla="*/ 4763 h 162598"/>
              <a:gd name="connsiteX2" fmla="*/ 69787 w 103126"/>
              <a:gd name="connsiteY2" fmla="*/ 160215 h 162598"/>
              <a:gd name="connsiteX3" fmla="*/ 0 w 103126"/>
              <a:gd name="connsiteY3" fmla="*/ 162598 h 162598"/>
              <a:gd name="connsiteX4" fmla="*/ 35718 w 103126"/>
              <a:gd name="connsiteY4" fmla="*/ 0 h 16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6" h="162598">
                <a:moveTo>
                  <a:pt x="35718" y="0"/>
                </a:moveTo>
                <a:lnTo>
                  <a:pt x="103126" y="4763"/>
                </a:lnTo>
                <a:lnTo>
                  <a:pt x="69787" y="160215"/>
                </a:lnTo>
                <a:lnTo>
                  <a:pt x="0" y="162598"/>
                </a:lnTo>
                <a:lnTo>
                  <a:pt x="3571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Picture 29">
            <a:extLst>
              <a:ext uri="{FF2B5EF4-FFF2-40B4-BE49-F238E27FC236}">
                <a16:creationId xmlns:a16="http://schemas.microsoft.com/office/drawing/2014/main" id="{67F67C6F-80A1-40C2-9877-7FF8CAF1FD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3255" y="3791295"/>
            <a:ext cx="825634" cy="1438603"/>
          </a:xfrm>
          <a:prstGeom prst="rect">
            <a:avLst/>
          </a:prstGeom>
          <a:noFill/>
          <a:ln>
            <a:noFill/>
          </a:ln>
        </p:spPr>
      </p:pic>
      <p:sp>
        <p:nvSpPr>
          <p:cNvPr id="31" name="Rectangle 30">
            <a:extLst>
              <a:ext uri="{FF2B5EF4-FFF2-40B4-BE49-F238E27FC236}">
                <a16:creationId xmlns:a16="http://schemas.microsoft.com/office/drawing/2014/main" id="{0831BE81-1660-4A22-A267-B47D52B85272}"/>
              </a:ext>
            </a:extLst>
          </p:cNvPr>
          <p:cNvSpPr/>
          <p:nvPr/>
        </p:nvSpPr>
        <p:spPr>
          <a:xfrm>
            <a:off x="10474192" y="4219709"/>
            <a:ext cx="238125" cy="14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2" name="Picture 31">
            <a:extLst>
              <a:ext uri="{FF2B5EF4-FFF2-40B4-BE49-F238E27FC236}">
                <a16:creationId xmlns:a16="http://schemas.microsoft.com/office/drawing/2014/main" id="{A98B8ED7-2AAD-4D5D-842C-CB974D2B11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99231" y="3768785"/>
            <a:ext cx="579735" cy="1438603"/>
          </a:xfrm>
          <a:prstGeom prst="rect">
            <a:avLst/>
          </a:prstGeom>
          <a:noFill/>
          <a:ln>
            <a:noFill/>
          </a:ln>
        </p:spPr>
      </p:pic>
      <p:pic>
        <p:nvPicPr>
          <p:cNvPr id="33" name="Picture 32">
            <a:extLst>
              <a:ext uri="{FF2B5EF4-FFF2-40B4-BE49-F238E27FC236}">
                <a16:creationId xmlns:a16="http://schemas.microsoft.com/office/drawing/2014/main" id="{D4468EDB-DB93-4F19-A542-220A549083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64677" y="4572991"/>
            <a:ext cx="340874" cy="828513"/>
          </a:xfrm>
          <a:prstGeom prst="rect">
            <a:avLst/>
          </a:prstGeom>
          <a:noFill/>
          <a:ln>
            <a:noFill/>
          </a:ln>
        </p:spPr>
      </p:pic>
      <p:pic>
        <p:nvPicPr>
          <p:cNvPr id="35" name="Picture 34">
            <a:extLst>
              <a:ext uri="{FF2B5EF4-FFF2-40B4-BE49-F238E27FC236}">
                <a16:creationId xmlns:a16="http://schemas.microsoft.com/office/drawing/2014/main" id="{321BD7DD-7056-4EFD-A6B4-9E09DCCDFC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962" y="3165841"/>
            <a:ext cx="1240112" cy="3074446"/>
          </a:xfrm>
          <a:prstGeom prst="rect">
            <a:avLst/>
          </a:prstGeom>
        </p:spPr>
      </p:pic>
      <p:pic>
        <p:nvPicPr>
          <p:cNvPr id="16" name="Picture 15">
            <a:extLst>
              <a:ext uri="{FF2B5EF4-FFF2-40B4-BE49-F238E27FC236}">
                <a16:creationId xmlns:a16="http://schemas.microsoft.com/office/drawing/2014/main" id="{A935AE4B-15F4-418A-8E38-55DFA0038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325686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414E26-52E1-401F-B1C5-D6587831C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B942ADAA-45FA-42B6-A7E7-33DCB72D0A12}"/>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94605B35-1464-49E9-AAAF-BA46893FB3F8}"/>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47A19F45-0C8B-446E-AD04-4E4CD2090DEC}"/>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A0FA5C69-44CC-4A2D-BA61-68CEA5F97E82}"/>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7" name="Picture 6">
            <a:extLst>
              <a:ext uri="{FF2B5EF4-FFF2-40B4-BE49-F238E27FC236}">
                <a16:creationId xmlns:a16="http://schemas.microsoft.com/office/drawing/2014/main" id="{0F910ECE-F192-4B16-B343-2B340E0D75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
        <p:nvSpPr>
          <p:cNvPr id="9" name="TextBox 8">
            <a:extLst>
              <a:ext uri="{FF2B5EF4-FFF2-40B4-BE49-F238E27FC236}">
                <a16:creationId xmlns:a16="http://schemas.microsoft.com/office/drawing/2014/main" id="{BECD63A3-BC80-482D-80CF-934C45BFB112}"/>
              </a:ext>
            </a:extLst>
          </p:cNvPr>
          <p:cNvSpPr txBox="1"/>
          <p:nvPr/>
        </p:nvSpPr>
        <p:spPr>
          <a:xfrm>
            <a:off x="546100" y="1470617"/>
            <a:ext cx="6260498" cy="646331"/>
          </a:xfrm>
          <a:prstGeom prst="rect">
            <a:avLst/>
          </a:prstGeom>
          <a:noFill/>
        </p:spPr>
        <p:txBody>
          <a:bodyPr wrap="square" rtlCol="0">
            <a:spAutoFit/>
          </a:bodyPr>
          <a:lstStyle/>
          <a:p>
            <a:r>
              <a:rPr lang="en-US" sz="3600" b="1" dirty="0">
                <a:solidFill>
                  <a:schemeClr val="tx1">
                    <a:lumMod val="65000"/>
                    <a:lumOff val="35000"/>
                  </a:schemeClr>
                </a:solidFill>
                <a:latin typeface="Source Sans Pro" panose="020B0503030403020204" pitchFamily="34" charset="0"/>
              </a:rPr>
              <a:t>Examples?</a:t>
            </a:r>
            <a:endParaRPr lang="en-CA" sz="3600" b="1" dirty="0">
              <a:solidFill>
                <a:schemeClr val="tx1">
                  <a:lumMod val="65000"/>
                  <a:lumOff val="35000"/>
                </a:schemeClr>
              </a:solidFill>
              <a:latin typeface="Source Sans Pro" panose="020B0503030403020204" pitchFamily="34" charset="0"/>
            </a:endParaRPr>
          </a:p>
        </p:txBody>
      </p:sp>
      <p:pic>
        <p:nvPicPr>
          <p:cNvPr id="10" name="Content Placeholder 6">
            <a:extLst>
              <a:ext uri="{FF2B5EF4-FFF2-40B4-BE49-F238E27FC236}">
                <a16:creationId xmlns:a16="http://schemas.microsoft.com/office/drawing/2014/main" id="{84BEB67A-9E91-4852-B038-0244F5160856}"/>
              </a:ext>
            </a:extLst>
          </p:cNvPr>
          <p:cNvPicPr>
            <a:picLocks noChangeAspect="1"/>
          </p:cNvPicPr>
          <p:nvPr/>
        </p:nvPicPr>
        <p:blipFill>
          <a:blip r:embed="rId5"/>
          <a:stretch>
            <a:fillRect/>
          </a:stretch>
        </p:blipFill>
        <p:spPr>
          <a:xfrm rot="979330">
            <a:off x="5791327" y="1713473"/>
            <a:ext cx="3165336" cy="4106382"/>
          </a:xfrm>
          <a:prstGeom prst="rect">
            <a:avLst/>
          </a:prstGeom>
        </p:spPr>
      </p:pic>
    </p:spTree>
    <p:extLst>
      <p:ext uri="{BB962C8B-B14F-4D97-AF65-F5344CB8AC3E}">
        <p14:creationId xmlns:p14="http://schemas.microsoft.com/office/powerpoint/2010/main" val="96763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extBox 6">
            <a:extLst>
              <a:ext uri="{FF2B5EF4-FFF2-40B4-BE49-F238E27FC236}">
                <a16:creationId xmlns:a16="http://schemas.microsoft.com/office/drawing/2014/main" id="{F99484BF-ECD0-4270-8CB0-E886DF5456BB}"/>
              </a:ext>
            </a:extLst>
          </p:cNvPr>
          <p:cNvSpPr txBox="1"/>
          <p:nvPr/>
        </p:nvSpPr>
        <p:spPr>
          <a:xfrm>
            <a:off x="464927" y="1415470"/>
            <a:ext cx="7740610" cy="3970318"/>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And … if we also address prevention efforts at the community level…</a:t>
            </a:r>
          </a:p>
          <a:p>
            <a:r>
              <a:rPr lang="en-US" sz="3600" dirty="0">
                <a:solidFill>
                  <a:schemeClr val="tx1">
                    <a:lumMod val="65000"/>
                    <a:lumOff val="35000"/>
                  </a:schemeClr>
                </a:solidFill>
                <a:latin typeface="Source Sans Pro" panose="020B0503030403020204" pitchFamily="34" charset="0"/>
              </a:rPr>
              <a:t>We can address the entire spectrum of prevention by building public support and impacting the support systems throughout the community, school, family, and individual levels.</a:t>
            </a:r>
          </a:p>
        </p:txBody>
      </p:sp>
      <p:pic>
        <p:nvPicPr>
          <p:cNvPr id="9" name="Picture 8">
            <a:extLst>
              <a:ext uri="{FF2B5EF4-FFF2-40B4-BE49-F238E27FC236}">
                <a16:creationId xmlns:a16="http://schemas.microsoft.com/office/drawing/2014/main" id="{EF5C4DA9-CE1B-4358-951D-49337E0C3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8285" y="5385788"/>
            <a:ext cx="833739" cy="897358"/>
          </a:xfrm>
          <a:prstGeom prst="rect">
            <a:avLst/>
          </a:prstGeom>
        </p:spPr>
      </p:pic>
      <p:pic>
        <p:nvPicPr>
          <p:cNvPr id="14" name="Picture 13">
            <a:extLst>
              <a:ext uri="{FF2B5EF4-FFF2-40B4-BE49-F238E27FC236}">
                <a16:creationId xmlns:a16="http://schemas.microsoft.com/office/drawing/2014/main" id="{E7836848-4CF7-4D91-9239-24D1E3123D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7892" y="5428038"/>
            <a:ext cx="836628" cy="855108"/>
          </a:xfrm>
          <a:prstGeom prst="rect">
            <a:avLst/>
          </a:prstGeom>
        </p:spPr>
      </p:pic>
      <p:pic>
        <p:nvPicPr>
          <p:cNvPr id="15" name="Picture 14">
            <a:extLst>
              <a:ext uri="{FF2B5EF4-FFF2-40B4-BE49-F238E27FC236}">
                <a16:creationId xmlns:a16="http://schemas.microsoft.com/office/drawing/2014/main" id="{32654D8C-73B3-4652-AEE1-C88CD7BFA3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1922" y="5487300"/>
            <a:ext cx="950495" cy="694334"/>
          </a:xfrm>
          <a:prstGeom prst="rect">
            <a:avLst/>
          </a:prstGeom>
        </p:spPr>
      </p:pic>
      <p:pic>
        <p:nvPicPr>
          <p:cNvPr id="16" name="Picture 15">
            <a:extLst>
              <a:ext uri="{FF2B5EF4-FFF2-40B4-BE49-F238E27FC236}">
                <a16:creationId xmlns:a16="http://schemas.microsoft.com/office/drawing/2014/main" id="{A3246076-9A65-4E08-85E7-3D36111C99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30389" y="5461588"/>
            <a:ext cx="818392" cy="750192"/>
          </a:xfrm>
          <a:prstGeom prst="rect">
            <a:avLst/>
          </a:prstGeom>
        </p:spPr>
      </p:pic>
      <p:pic>
        <p:nvPicPr>
          <p:cNvPr id="17" name="Picture 16">
            <a:extLst>
              <a:ext uri="{FF2B5EF4-FFF2-40B4-BE49-F238E27FC236}">
                <a16:creationId xmlns:a16="http://schemas.microsoft.com/office/drawing/2014/main" id="{AD547A9F-26E9-4D6C-8F05-34E64D93F6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2317" y="5544949"/>
            <a:ext cx="853737" cy="636685"/>
          </a:xfrm>
          <a:prstGeom prst="rect">
            <a:avLst/>
          </a:prstGeom>
        </p:spPr>
      </p:pic>
      <p:grpSp>
        <p:nvGrpSpPr>
          <p:cNvPr id="18" name="Group 17">
            <a:extLst>
              <a:ext uri="{FF2B5EF4-FFF2-40B4-BE49-F238E27FC236}">
                <a16:creationId xmlns:a16="http://schemas.microsoft.com/office/drawing/2014/main" id="{0AAFBFD8-C32B-488E-A030-5E906637F94A}"/>
              </a:ext>
            </a:extLst>
          </p:cNvPr>
          <p:cNvGrpSpPr/>
          <p:nvPr/>
        </p:nvGrpSpPr>
        <p:grpSpPr>
          <a:xfrm>
            <a:off x="10764651" y="5429265"/>
            <a:ext cx="900130" cy="913650"/>
            <a:chOff x="9526570" y="1917700"/>
            <a:chExt cx="2039525" cy="2070158"/>
          </a:xfrm>
        </p:grpSpPr>
        <p:pic>
          <p:nvPicPr>
            <p:cNvPr id="19" name="Picture 18">
              <a:extLst>
                <a:ext uri="{FF2B5EF4-FFF2-40B4-BE49-F238E27FC236}">
                  <a16:creationId xmlns:a16="http://schemas.microsoft.com/office/drawing/2014/main" id="{4BEA45CA-8833-4704-960A-CF687BD758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90443" y="2168460"/>
              <a:ext cx="1775652" cy="1819398"/>
            </a:xfrm>
            <a:prstGeom prst="rect">
              <a:avLst/>
            </a:prstGeom>
          </p:spPr>
        </p:pic>
        <p:pic>
          <p:nvPicPr>
            <p:cNvPr id="20" name="Picture 19">
              <a:extLst>
                <a:ext uri="{FF2B5EF4-FFF2-40B4-BE49-F238E27FC236}">
                  <a16:creationId xmlns:a16="http://schemas.microsoft.com/office/drawing/2014/main" id="{327EDEFE-0657-4B77-AEBB-F89821EA92D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526570" y="3466212"/>
              <a:ext cx="468002" cy="468002"/>
            </a:xfrm>
            <a:prstGeom prst="rect">
              <a:avLst/>
            </a:prstGeom>
          </p:spPr>
        </p:pic>
        <p:pic>
          <p:nvPicPr>
            <p:cNvPr id="21" name="Picture 20">
              <a:extLst>
                <a:ext uri="{FF2B5EF4-FFF2-40B4-BE49-F238E27FC236}">
                  <a16:creationId xmlns:a16="http://schemas.microsoft.com/office/drawing/2014/main" id="{F3B4B6DB-C8B9-4182-B580-8D42B31CDF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95511" y="1917700"/>
              <a:ext cx="250760" cy="250760"/>
            </a:xfrm>
            <a:prstGeom prst="rect">
              <a:avLst/>
            </a:prstGeom>
          </p:spPr>
        </p:pic>
        <p:pic>
          <p:nvPicPr>
            <p:cNvPr id="22" name="Picture 21">
              <a:extLst>
                <a:ext uri="{FF2B5EF4-FFF2-40B4-BE49-F238E27FC236}">
                  <a16:creationId xmlns:a16="http://schemas.microsoft.com/office/drawing/2014/main" id="{EE4BF0E6-44AF-4E5F-8D28-23C25D0EA0D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1111" y="3352023"/>
              <a:ext cx="250760" cy="250760"/>
            </a:xfrm>
            <a:prstGeom prst="rect">
              <a:avLst/>
            </a:prstGeom>
          </p:spPr>
        </p:pic>
        <p:pic>
          <p:nvPicPr>
            <p:cNvPr id="23" name="Picture 22">
              <a:extLst>
                <a:ext uri="{FF2B5EF4-FFF2-40B4-BE49-F238E27FC236}">
                  <a16:creationId xmlns:a16="http://schemas.microsoft.com/office/drawing/2014/main" id="{C72AC389-210D-48A0-8335-6F0CDCEBBC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28604" y="3352023"/>
              <a:ext cx="250760" cy="250760"/>
            </a:xfrm>
            <a:prstGeom prst="rect">
              <a:avLst/>
            </a:prstGeom>
          </p:spPr>
        </p:pic>
        <p:pic>
          <p:nvPicPr>
            <p:cNvPr id="24" name="Picture 23">
              <a:extLst>
                <a:ext uri="{FF2B5EF4-FFF2-40B4-BE49-F238E27FC236}">
                  <a16:creationId xmlns:a16="http://schemas.microsoft.com/office/drawing/2014/main" id="{FD3198EC-DF9E-470D-95D4-2A0A83ED914C}"/>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818366" y="2092991"/>
              <a:ext cx="399143" cy="399143"/>
            </a:xfrm>
            <a:prstGeom prst="rect">
              <a:avLst/>
            </a:prstGeom>
          </p:spPr>
        </p:pic>
      </p:grpSp>
      <p:pic>
        <p:nvPicPr>
          <p:cNvPr id="25" name="Picture 24">
            <a:extLst>
              <a:ext uri="{FF2B5EF4-FFF2-40B4-BE49-F238E27FC236}">
                <a16:creationId xmlns:a16="http://schemas.microsoft.com/office/drawing/2014/main" id="{F216506C-3CCE-4F79-AAB3-9B04068E8AB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105140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C266BC-ACDA-4315-9E53-21B8CB3395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5" name="Group 4">
            <a:extLst>
              <a:ext uri="{FF2B5EF4-FFF2-40B4-BE49-F238E27FC236}">
                <a16:creationId xmlns:a16="http://schemas.microsoft.com/office/drawing/2014/main" id="{63A2D952-CD1A-4DB9-B4BA-98C11154B672}"/>
              </a:ext>
            </a:extLst>
          </p:cNvPr>
          <p:cNvGrpSpPr/>
          <p:nvPr/>
        </p:nvGrpSpPr>
        <p:grpSpPr>
          <a:xfrm>
            <a:off x="0" y="1"/>
            <a:ext cx="12192000" cy="1071244"/>
            <a:chOff x="0" y="1"/>
            <a:chExt cx="12192000" cy="1071244"/>
          </a:xfrm>
        </p:grpSpPr>
        <p:sp>
          <p:nvSpPr>
            <p:cNvPr id="6" name="Rectangle 5">
              <a:extLst>
                <a:ext uri="{FF2B5EF4-FFF2-40B4-BE49-F238E27FC236}">
                  <a16:creationId xmlns:a16="http://schemas.microsoft.com/office/drawing/2014/main" id="{9CB628F1-EC09-4777-84AB-F4E56F5979EE}"/>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83BEE81-B253-4422-9614-4A726E92C098}"/>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3F24CFF-FD6E-4F6A-8BB9-EB795B4A1141}"/>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 name="Picture 8">
            <a:extLst>
              <a:ext uri="{FF2B5EF4-FFF2-40B4-BE49-F238E27FC236}">
                <a16:creationId xmlns:a16="http://schemas.microsoft.com/office/drawing/2014/main" id="{DC24C5EA-84DD-4767-8BAB-3727FF0873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
        <p:nvSpPr>
          <p:cNvPr id="10" name="TextBox 9">
            <a:extLst>
              <a:ext uri="{FF2B5EF4-FFF2-40B4-BE49-F238E27FC236}">
                <a16:creationId xmlns:a16="http://schemas.microsoft.com/office/drawing/2014/main" id="{5C3CF56C-667A-4C26-B765-236318F2142D}"/>
              </a:ext>
            </a:extLst>
          </p:cNvPr>
          <p:cNvSpPr txBox="1"/>
          <p:nvPr/>
        </p:nvSpPr>
        <p:spPr>
          <a:xfrm>
            <a:off x="546100" y="1470617"/>
            <a:ext cx="6260498" cy="646331"/>
          </a:xfrm>
          <a:prstGeom prst="rect">
            <a:avLst/>
          </a:prstGeom>
          <a:noFill/>
        </p:spPr>
        <p:txBody>
          <a:bodyPr wrap="square" rtlCol="0">
            <a:spAutoFit/>
          </a:bodyPr>
          <a:lstStyle/>
          <a:p>
            <a:r>
              <a:rPr lang="en-US" sz="3600" b="1" dirty="0">
                <a:solidFill>
                  <a:schemeClr val="tx1">
                    <a:lumMod val="65000"/>
                    <a:lumOff val="35000"/>
                  </a:schemeClr>
                </a:solidFill>
                <a:latin typeface="Source Sans Pro" panose="020B0503030403020204" pitchFamily="34" charset="0"/>
              </a:rPr>
              <a:t>Examples?</a:t>
            </a:r>
            <a:endParaRPr lang="en-CA" sz="3600" b="1" dirty="0">
              <a:solidFill>
                <a:schemeClr val="tx1">
                  <a:lumMod val="65000"/>
                  <a:lumOff val="35000"/>
                </a:schemeClr>
              </a:solidFill>
              <a:latin typeface="Source Sans Pro" panose="020B0503030403020204" pitchFamily="34" charset="0"/>
            </a:endParaRPr>
          </a:p>
        </p:txBody>
      </p:sp>
      <p:pic>
        <p:nvPicPr>
          <p:cNvPr id="11" name="Content Placeholder 8">
            <a:extLst>
              <a:ext uri="{FF2B5EF4-FFF2-40B4-BE49-F238E27FC236}">
                <a16:creationId xmlns:a16="http://schemas.microsoft.com/office/drawing/2014/main" id="{318460EA-9EAB-4039-B7CD-EB05C7294D4D}"/>
              </a:ext>
            </a:extLst>
          </p:cNvPr>
          <p:cNvPicPr>
            <a:picLocks noChangeAspect="1"/>
          </p:cNvPicPr>
          <p:nvPr/>
        </p:nvPicPr>
        <p:blipFill>
          <a:blip r:embed="rId5"/>
          <a:stretch>
            <a:fillRect/>
          </a:stretch>
        </p:blipFill>
        <p:spPr>
          <a:xfrm rot="21067080">
            <a:off x="2571279" y="2560377"/>
            <a:ext cx="5991794" cy="3191854"/>
          </a:xfrm>
          <a:prstGeom prst="rect">
            <a:avLst/>
          </a:prstGeom>
        </p:spPr>
      </p:pic>
      <p:pic>
        <p:nvPicPr>
          <p:cNvPr id="12" name="Content Placeholder 6">
            <a:extLst>
              <a:ext uri="{FF2B5EF4-FFF2-40B4-BE49-F238E27FC236}">
                <a16:creationId xmlns:a16="http://schemas.microsoft.com/office/drawing/2014/main" id="{140F2CB3-D28E-468B-B609-7C912DD6F913}"/>
              </a:ext>
            </a:extLst>
          </p:cNvPr>
          <p:cNvPicPr>
            <a:picLocks noChangeAspect="1"/>
          </p:cNvPicPr>
          <p:nvPr/>
        </p:nvPicPr>
        <p:blipFill>
          <a:blip r:embed="rId6"/>
          <a:stretch>
            <a:fillRect/>
          </a:stretch>
        </p:blipFill>
        <p:spPr>
          <a:xfrm rot="527188">
            <a:off x="7249752" y="1794898"/>
            <a:ext cx="4427504" cy="2364619"/>
          </a:xfrm>
          <a:prstGeom prst="rect">
            <a:avLst/>
          </a:prstGeom>
        </p:spPr>
      </p:pic>
    </p:spTree>
    <p:extLst>
      <p:ext uri="{BB962C8B-B14F-4D97-AF65-F5344CB8AC3E}">
        <p14:creationId xmlns:p14="http://schemas.microsoft.com/office/powerpoint/2010/main" val="3344856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694F3-5B68-4FB8-A86A-0B86B8B7F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A9667D9D-A499-4811-A22D-9C9D388481A0}"/>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C55AA5C8-7E51-4D0E-8A51-6B0AA6C81EDD}"/>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3E6518D-2213-4AE1-A08C-40BF4728AF1D}"/>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ABEE0AD1-A3A8-492C-9388-7748C8235B02}"/>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extBox 6">
            <a:extLst>
              <a:ext uri="{FF2B5EF4-FFF2-40B4-BE49-F238E27FC236}">
                <a16:creationId xmlns:a16="http://schemas.microsoft.com/office/drawing/2014/main" id="{6F8E78B2-3227-41D5-8EF3-E18992576E7A}"/>
              </a:ext>
            </a:extLst>
          </p:cNvPr>
          <p:cNvSpPr txBox="1"/>
          <p:nvPr/>
        </p:nvSpPr>
        <p:spPr>
          <a:xfrm>
            <a:off x="464927" y="1415470"/>
            <a:ext cx="7612274" cy="3416320"/>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Do quality </a:t>
            </a:r>
            <a:r>
              <a:rPr lang="en-US" sz="3600" dirty="0" smtClean="0">
                <a:solidFill>
                  <a:schemeClr val="tx1">
                    <a:lumMod val="65000"/>
                    <a:lumOff val="35000"/>
                  </a:schemeClr>
                </a:solidFill>
                <a:latin typeface="Source Sans Pro Semibold" panose="020B0603030403020204" pitchFamily="34" charset="0"/>
              </a:rPr>
              <a:t>prevention </a:t>
            </a:r>
            <a:r>
              <a:rPr lang="en-US" sz="3600" dirty="0">
                <a:solidFill>
                  <a:schemeClr val="tx1">
                    <a:lumMod val="65000"/>
                    <a:lumOff val="35000"/>
                  </a:schemeClr>
                </a:solidFill>
                <a:latin typeface="Source Sans Pro Semibold" panose="020B0603030403020204" pitchFamily="34" charset="0"/>
              </a:rPr>
              <a:t>AND build </a:t>
            </a:r>
            <a:r>
              <a:rPr lang="en-US" sz="3600" dirty="0" smtClean="0">
                <a:solidFill>
                  <a:schemeClr val="tx1">
                    <a:lumMod val="65000"/>
                    <a:lumOff val="35000"/>
                  </a:schemeClr>
                </a:solidFill>
                <a:latin typeface="Source Sans Pro Semibold" panose="020B0603030403020204" pitchFamily="34" charset="0"/>
              </a:rPr>
              <a:t>bonding!</a:t>
            </a:r>
            <a:endParaRPr lang="en-US" sz="3600" dirty="0">
              <a:solidFill>
                <a:schemeClr val="tx1">
                  <a:lumMod val="65000"/>
                  <a:lumOff val="35000"/>
                </a:schemeClr>
              </a:solidFill>
              <a:latin typeface="Source Sans Pro Semibold" panose="020B0603030403020204" pitchFamily="34" charset="0"/>
            </a:endParaRPr>
          </a:p>
          <a:p>
            <a:r>
              <a:rPr lang="en-US" sz="3600" dirty="0">
                <a:solidFill>
                  <a:schemeClr val="tx1">
                    <a:lumMod val="65000"/>
                    <a:lumOff val="35000"/>
                  </a:schemeClr>
                </a:solidFill>
                <a:latin typeface="Source Sans Pro" panose="020B0503030403020204" pitchFamily="34" charset="0"/>
              </a:rPr>
              <a:t>We can address the spectrum of </a:t>
            </a:r>
            <a:r>
              <a:rPr lang="en-US" sz="3600" dirty="0" smtClean="0">
                <a:solidFill>
                  <a:schemeClr val="tx1">
                    <a:lumMod val="65000"/>
                    <a:lumOff val="35000"/>
                  </a:schemeClr>
                </a:solidFill>
                <a:latin typeface="Source Sans Pro" panose="020B0503030403020204" pitchFamily="34" charset="0"/>
              </a:rPr>
              <a:t>prevention </a:t>
            </a:r>
            <a:r>
              <a:rPr lang="en-US" sz="3600" dirty="0">
                <a:solidFill>
                  <a:schemeClr val="tx1">
                    <a:lumMod val="65000"/>
                    <a:lumOff val="35000"/>
                  </a:schemeClr>
                </a:solidFill>
                <a:latin typeface="Source Sans Pro" panose="020B0503030403020204" pitchFamily="34" charset="0"/>
              </a:rPr>
              <a:t>AND also put efforts in place to build </a:t>
            </a:r>
            <a:r>
              <a:rPr lang="en-US" sz="3600" dirty="0" smtClean="0">
                <a:solidFill>
                  <a:schemeClr val="tx1">
                    <a:lumMod val="65000"/>
                    <a:lumOff val="35000"/>
                  </a:schemeClr>
                </a:solidFill>
                <a:latin typeface="Source Sans Pro" panose="020B0503030403020204" pitchFamily="34" charset="0"/>
              </a:rPr>
              <a:t>youth’s </a:t>
            </a:r>
            <a:r>
              <a:rPr lang="en-US" sz="3600" dirty="0">
                <a:solidFill>
                  <a:schemeClr val="tx1">
                    <a:lumMod val="65000"/>
                    <a:lumOff val="35000"/>
                  </a:schemeClr>
                </a:solidFill>
                <a:latin typeface="Source Sans Pro" panose="020B0503030403020204" pitchFamily="34" charset="0"/>
              </a:rPr>
              <a:t>sense of bonding and attachment. </a:t>
            </a:r>
            <a:endParaRPr lang="en-CA" sz="3600" dirty="0">
              <a:solidFill>
                <a:schemeClr val="tx1">
                  <a:lumMod val="65000"/>
                  <a:lumOff val="35000"/>
                </a:schemeClr>
              </a:solidFill>
              <a:latin typeface="Source Sans Pro" panose="020B0503030403020204" pitchFamily="34" charset="0"/>
            </a:endParaRPr>
          </a:p>
        </p:txBody>
      </p:sp>
      <p:pic>
        <p:nvPicPr>
          <p:cNvPr id="8" name="Picture 7">
            <a:extLst>
              <a:ext uri="{FF2B5EF4-FFF2-40B4-BE49-F238E27FC236}">
                <a16:creationId xmlns:a16="http://schemas.microsoft.com/office/drawing/2014/main" id="{052C24F1-E61B-4425-9C31-0E3492BB42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pic>
        <p:nvPicPr>
          <p:cNvPr id="9" name="Picture 8">
            <a:extLst>
              <a:ext uri="{FF2B5EF4-FFF2-40B4-BE49-F238E27FC236}">
                <a16:creationId xmlns:a16="http://schemas.microsoft.com/office/drawing/2014/main" id="{21DDB0A6-C89C-4E6E-8929-A8452E807EE8}"/>
              </a:ext>
            </a:extLst>
          </p:cNvPr>
          <p:cNvPicPr>
            <a:picLocks noChangeAspect="1"/>
          </p:cNvPicPr>
          <p:nvPr/>
        </p:nvPicPr>
        <p:blipFill>
          <a:blip r:embed="rId5"/>
          <a:stretch>
            <a:fillRect/>
          </a:stretch>
        </p:blipFill>
        <p:spPr>
          <a:xfrm>
            <a:off x="4271064" y="4929791"/>
            <a:ext cx="7719060" cy="1693633"/>
          </a:xfrm>
          <a:prstGeom prst="rect">
            <a:avLst/>
          </a:prstGeom>
        </p:spPr>
      </p:pic>
      <p:pic>
        <p:nvPicPr>
          <p:cNvPr id="10" name="Picture 9">
            <a:extLst>
              <a:ext uri="{FF2B5EF4-FFF2-40B4-BE49-F238E27FC236}">
                <a16:creationId xmlns:a16="http://schemas.microsoft.com/office/drawing/2014/main" id="{1945801C-EA52-4959-A5DB-47376E2D3DA9}"/>
              </a:ext>
            </a:extLst>
          </p:cNvPr>
          <p:cNvPicPr>
            <a:picLocks noChangeAspect="1"/>
          </p:cNvPicPr>
          <p:nvPr/>
        </p:nvPicPr>
        <p:blipFill>
          <a:blip r:embed="rId6"/>
          <a:stretch>
            <a:fillRect/>
          </a:stretch>
        </p:blipFill>
        <p:spPr>
          <a:xfrm rot="21073610">
            <a:off x="7782240" y="1800165"/>
            <a:ext cx="3713929" cy="2160782"/>
          </a:xfrm>
          <a:prstGeom prst="rect">
            <a:avLst/>
          </a:prstGeom>
        </p:spPr>
      </p:pic>
    </p:spTree>
    <p:extLst>
      <p:ext uri="{BB962C8B-B14F-4D97-AF65-F5344CB8AC3E}">
        <p14:creationId xmlns:p14="http://schemas.microsoft.com/office/powerpoint/2010/main" val="2687569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extBox 6">
            <a:extLst>
              <a:ext uri="{FF2B5EF4-FFF2-40B4-BE49-F238E27FC236}">
                <a16:creationId xmlns:a16="http://schemas.microsoft.com/office/drawing/2014/main" id="{189417C8-B268-41F6-B0C0-BD9F237FA332}"/>
              </a:ext>
            </a:extLst>
          </p:cNvPr>
          <p:cNvSpPr txBox="1"/>
          <p:nvPr/>
        </p:nvSpPr>
        <p:spPr>
          <a:xfrm>
            <a:off x="464927" y="1415470"/>
            <a:ext cx="7740610" cy="2308324"/>
          </a:xfrm>
          <a:prstGeom prst="rect">
            <a:avLst/>
          </a:prstGeom>
          <a:noFill/>
        </p:spPr>
        <p:txBody>
          <a:bodyPr wrap="square" rtlCol="0">
            <a:spAutoFit/>
          </a:bodyPr>
          <a:lstStyle/>
          <a:p>
            <a:r>
              <a:rPr lang="en-US" sz="3600" dirty="0">
                <a:solidFill>
                  <a:schemeClr val="tx1">
                    <a:lumMod val="65000"/>
                    <a:lumOff val="35000"/>
                  </a:schemeClr>
                </a:solidFill>
                <a:latin typeface="Source Sans Pro" panose="020B0503030403020204" pitchFamily="34" charset="0"/>
              </a:rPr>
              <a:t>So, when Mia feels positively supported by her community, school, family, and peers, and has the skills to stay out of trouble AND keep her friends…</a:t>
            </a:r>
          </a:p>
        </p:txBody>
      </p:sp>
      <p:grpSp>
        <p:nvGrpSpPr>
          <p:cNvPr id="34" name="Group 33">
            <a:extLst>
              <a:ext uri="{FF2B5EF4-FFF2-40B4-BE49-F238E27FC236}">
                <a16:creationId xmlns:a16="http://schemas.microsoft.com/office/drawing/2014/main" id="{12AAF2DE-4F21-4A16-8869-7EC48C46E630}"/>
              </a:ext>
            </a:extLst>
          </p:cNvPr>
          <p:cNvGrpSpPr/>
          <p:nvPr/>
        </p:nvGrpSpPr>
        <p:grpSpPr>
          <a:xfrm>
            <a:off x="7984811" y="2292633"/>
            <a:ext cx="3453050" cy="3976982"/>
            <a:chOff x="6394858" y="1415470"/>
            <a:chExt cx="5649059" cy="6506191"/>
          </a:xfrm>
        </p:grpSpPr>
        <p:pic>
          <p:nvPicPr>
            <p:cNvPr id="8" name="Picture 7">
              <a:extLst>
                <a:ext uri="{FF2B5EF4-FFF2-40B4-BE49-F238E27FC236}">
                  <a16:creationId xmlns:a16="http://schemas.microsoft.com/office/drawing/2014/main" id="{B0F731FB-84E3-4E81-AB05-16AE2B1A8A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4945" y="7024303"/>
              <a:ext cx="833739" cy="897358"/>
            </a:xfrm>
            <a:prstGeom prst="rect">
              <a:avLst/>
            </a:prstGeom>
          </p:spPr>
        </p:pic>
        <p:pic>
          <p:nvPicPr>
            <p:cNvPr id="9" name="Picture 8">
              <a:extLst>
                <a:ext uri="{FF2B5EF4-FFF2-40B4-BE49-F238E27FC236}">
                  <a16:creationId xmlns:a16="http://schemas.microsoft.com/office/drawing/2014/main" id="{FE701C52-47AA-49C8-B69F-33C6E9847C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98093" y="6050768"/>
              <a:ext cx="836628" cy="855108"/>
            </a:xfrm>
            <a:prstGeom prst="rect">
              <a:avLst/>
            </a:prstGeom>
          </p:spPr>
        </p:pic>
        <p:pic>
          <p:nvPicPr>
            <p:cNvPr id="10" name="Picture 9">
              <a:extLst>
                <a:ext uri="{FF2B5EF4-FFF2-40B4-BE49-F238E27FC236}">
                  <a16:creationId xmlns:a16="http://schemas.microsoft.com/office/drawing/2014/main" id="{D0F7CD17-A227-4B83-89D2-29B13A34A0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3936" y="5973296"/>
              <a:ext cx="950495" cy="694334"/>
            </a:xfrm>
            <a:prstGeom prst="rect">
              <a:avLst/>
            </a:prstGeom>
          </p:spPr>
        </p:pic>
        <p:pic>
          <p:nvPicPr>
            <p:cNvPr id="11" name="Picture 10">
              <a:extLst>
                <a:ext uri="{FF2B5EF4-FFF2-40B4-BE49-F238E27FC236}">
                  <a16:creationId xmlns:a16="http://schemas.microsoft.com/office/drawing/2014/main" id="{D50FC507-6E82-411E-BE49-4246432647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25525" y="3980942"/>
              <a:ext cx="818392" cy="750192"/>
            </a:xfrm>
            <a:prstGeom prst="rect">
              <a:avLst/>
            </a:prstGeom>
          </p:spPr>
        </p:pic>
        <p:pic>
          <p:nvPicPr>
            <p:cNvPr id="12" name="Picture 11">
              <a:extLst>
                <a:ext uri="{FF2B5EF4-FFF2-40B4-BE49-F238E27FC236}">
                  <a16:creationId xmlns:a16="http://schemas.microsoft.com/office/drawing/2014/main" id="{2E68A77B-A795-4708-A83B-4D0EC63109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2442" y="1415470"/>
              <a:ext cx="853737" cy="636685"/>
            </a:xfrm>
            <a:prstGeom prst="rect">
              <a:avLst/>
            </a:prstGeom>
          </p:spPr>
        </p:pic>
        <p:sp>
          <p:nvSpPr>
            <p:cNvPr id="22" name="Rectangle 21">
              <a:extLst>
                <a:ext uri="{FF2B5EF4-FFF2-40B4-BE49-F238E27FC236}">
                  <a16:creationId xmlns:a16="http://schemas.microsoft.com/office/drawing/2014/main" id="{9F5B4BF4-35B4-4161-AE95-032E0FA9788D}"/>
                </a:ext>
              </a:extLst>
            </p:cNvPr>
            <p:cNvSpPr/>
            <p:nvPr/>
          </p:nvSpPr>
          <p:spPr>
            <a:xfrm>
              <a:off x="9314097" y="3682764"/>
              <a:ext cx="311150" cy="12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 name="Group 24">
              <a:extLst>
                <a:ext uri="{FF2B5EF4-FFF2-40B4-BE49-F238E27FC236}">
                  <a16:creationId xmlns:a16="http://schemas.microsoft.com/office/drawing/2014/main" id="{881AD9B5-8E08-403D-87DC-E6F5946DEFFC}"/>
                </a:ext>
              </a:extLst>
            </p:cNvPr>
            <p:cNvGrpSpPr/>
            <p:nvPr/>
          </p:nvGrpSpPr>
          <p:grpSpPr>
            <a:xfrm>
              <a:off x="6394858" y="3636737"/>
              <a:ext cx="1298156" cy="1610209"/>
              <a:chOff x="10407395" y="3791295"/>
              <a:chExt cx="1298156" cy="1610209"/>
            </a:xfrm>
          </p:grpSpPr>
          <p:sp>
            <p:nvSpPr>
              <p:cNvPr id="26" name="Rectangle 17">
                <a:extLst>
                  <a:ext uri="{FF2B5EF4-FFF2-40B4-BE49-F238E27FC236}">
                    <a16:creationId xmlns:a16="http://schemas.microsoft.com/office/drawing/2014/main" id="{765F21AF-C199-492D-A987-A3D89E90A5F0}"/>
                  </a:ext>
                </a:extLst>
              </p:cNvPr>
              <p:cNvSpPr/>
              <p:nvPr/>
            </p:nvSpPr>
            <p:spPr>
              <a:xfrm>
                <a:off x="11522871" y="5074781"/>
                <a:ext cx="98106" cy="169069"/>
              </a:xfrm>
              <a:custGeom>
                <a:avLst/>
                <a:gdLst>
                  <a:gd name="connsiteX0" fmla="*/ 0 w 45719"/>
                  <a:gd name="connsiteY0" fmla="*/ 0 h 180975"/>
                  <a:gd name="connsiteX1" fmla="*/ 45719 w 45719"/>
                  <a:gd name="connsiteY1" fmla="*/ 0 h 180975"/>
                  <a:gd name="connsiteX2" fmla="*/ 45719 w 45719"/>
                  <a:gd name="connsiteY2" fmla="*/ 180975 h 180975"/>
                  <a:gd name="connsiteX3" fmla="*/ 0 w 45719"/>
                  <a:gd name="connsiteY3" fmla="*/ 180975 h 180975"/>
                  <a:gd name="connsiteX4" fmla="*/ 0 w 45719"/>
                  <a:gd name="connsiteY4" fmla="*/ 0 h 180975"/>
                  <a:gd name="connsiteX0" fmla="*/ 0 w 71913"/>
                  <a:gd name="connsiteY0" fmla="*/ 0 h 180975"/>
                  <a:gd name="connsiteX1" fmla="*/ 45719 w 71913"/>
                  <a:gd name="connsiteY1" fmla="*/ 0 h 180975"/>
                  <a:gd name="connsiteX2" fmla="*/ 71913 w 71913"/>
                  <a:gd name="connsiteY2" fmla="*/ 169069 h 180975"/>
                  <a:gd name="connsiteX3" fmla="*/ 0 w 71913"/>
                  <a:gd name="connsiteY3" fmla="*/ 180975 h 180975"/>
                  <a:gd name="connsiteX4" fmla="*/ 0 w 71913"/>
                  <a:gd name="connsiteY4" fmla="*/ 0 h 180975"/>
                  <a:gd name="connsiteX0" fmla="*/ 0 w 71913"/>
                  <a:gd name="connsiteY0" fmla="*/ 0 h 169069"/>
                  <a:gd name="connsiteX1" fmla="*/ 45719 w 71913"/>
                  <a:gd name="connsiteY1" fmla="*/ 0 h 169069"/>
                  <a:gd name="connsiteX2" fmla="*/ 71913 w 71913"/>
                  <a:gd name="connsiteY2" fmla="*/ 169069 h 169069"/>
                  <a:gd name="connsiteX3" fmla="*/ 14287 w 71913"/>
                  <a:gd name="connsiteY3" fmla="*/ 150018 h 169069"/>
                  <a:gd name="connsiteX4" fmla="*/ 0 w 71913"/>
                  <a:gd name="connsiteY4" fmla="*/ 0 h 169069"/>
                  <a:gd name="connsiteX0" fmla="*/ 0 w 71913"/>
                  <a:gd name="connsiteY0" fmla="*/ 0 h 169069"/>
                  <a:gd name="connsiteX1" fmla="*/ 45719 w 71913"/>
                  <a:gd name="connsiteY1" fmla="*/ 0 h 169069"/>
                  <a:gd name="connsiteX2" fmla="*/ 71913 w 71913"/>
                  <a:gd name="connsiteY2" fmla="*/ 169069 h 169069"/>
                  <a:gd name="connsiteX3" fmla="*/ 35719 w 71913"/>
                  <a:gd name="connsiteY3" fmla="*/ 128586 h 169069"/>
                  <a:gd name="connsiteX4" fmla="*/ 0 w 71913"/>
                  <a:gd name="connsiteY4" fmla="*/ 0 h 169069"/>
                  <a:gd name="connsiteX0" fmla="*/ 0 w 71913"/>
                  <a:gd name="connsiteY0" fmla="*/ 0 h 169069"/>
                  <a:gd name="connsiteX1" fmla="*/ 45719 w 71913"/>
                  <a:gd name="connsiteY1" fmla="*/ 0 h 169069"/>
                  <a:gd name="connsiteX2" fmla="*/ 71913 w 71913"/>
                  <a:gd name="connsiteY2" fmla="*/ 169069 h 169069"/>
                  <a:gd name="connsiteX3" fmla="*/ 21431 w 71913"/>
                  <a:gd name="connsiteY3" fmla="*/ 161923 h 169069"/>
                  <a:gd name="connsiteX4" fmla="*/ 0 w 71913"/>
                  <a:gd name="connsiteY4" fmla="*/ 0 h 169069"/>
                  <a:gd name="connsiteX0" fmla="*/ 0 w 71913"/>
                  <a:gd name="connsiteY0" fmla="*/ 0 h 169069"/>
                  <a:gd name="connsiteX1" fmla="*/ 45719 w 71913"/>
                  <a:gd name="connsiteY1" fmla="*/ 0 h 169069"/>
                  <a:gd name="connsiteX2" fmla="*/ 71913 w 71913"/>
                  <a:gd name="connsiteY2" fmla="*/ 169069 h 169069"/>
                  <a:gd name="connsiteX3" fmla="*/ 21431 w 71913"/>
                  <a:gd name="connsiteY3" fmla="*/ 161923 h 169069"/>
                  <a:gd name="connsiteX4" fmla="*/ 0 w 71913"/>
                  <a:gd name="connsiteY4" fmla="*/ 0 h 169069"/>
                  <a:gd name="connsiteX0" fmla="*/ 0 w 98106"/>
                  <a:gd name="connsiteY0" fmla="*/ 7144 h 169069"/>
                  <a:gd name="connsiteX1" fmla="*/ 71912 w 98106"/>
                  <a:gd name="connsiteY1" fmla="*/ 0 h 169069"/>
                  <a:gd name="connsiteX2" fmla="*/ 98106 w 98106"/>
                  <a:gd name="connsiteY2" fmla="*/ 169069 h 169069"/>
                  <a:gd name="connsiteX3" fmla="*/ 47624 w 98106"/>
                  <a:gd name="connsiteY3" fmla="*/ 161923 h 169069"/>
                  <a:gd name="connsiteX4" fmla="*/ 0 w 98106"/>
                  <a:gd name="connsiteY4" fmla="*/ 7144 h 16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6" h="169069">
                    <a:moveTo>
                      <a:pt x="0" y="7144"/>
                    </a:moveTo>
                    <a:lnTo>
                      <a:pt x="71912" y="0"/>
                    </a:lnTo>
                    <a:lnTo>
                      <a:pt x="98106" y="169069"/>
                    </a:lnTo>
                    <a:lnTo>
                      <a:pt x="47624" y="161923"/>
                    </a:lnTo>
                    <a:cubicBezTo>
                      <a:pt x="16667" y="69849"/>
                      <a:pt x="7144" y="61118"/>
                      <a:pt x="0" y="71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16">
                <a:extLst>
                  <a:ext uri="{FF2B5EF4-FFF2-40B4-BE49-F238E27FC236}">
                    <a16:creationId xmlns:a16="http://schemas.microsoft.com/office/drawing/2014/main" id="{DC738565-EB86-47D8-A280-35490D8AFD1D}"/>
                  </a:ext>
                </a:extLst>
              </p:cNvPr>
              <p:cNvSpPr/>
              <p:nvPr/>
            </p:nvSpPr>
            <p:spPr>
              <a:xfrm>
                <a:off x="11445938" y="5074444"/>
                <a:ext cx="103126" cy="162598"/>
              </a:xfrm>
              <a:custGeom>
                <a:avLst/>
                <a:gdLst>
                  <a:gd name="connsiteX0" fmla="*/ 0 w 119794"/>
                  <a:gd name="connsiteY0" fmla="*/ 0 h 155454"/>
                  <a:gd name="connsiteX1" fmla="*/ 119794 w 119794"/>
                  <a:gd name="connsiteY1" fmla="*/ 0 h 155454"/>
                  <a:gd name="connsiteX2" fmla="*/ 119794 w 119794"/>
                  <a:gd name="connsiteY2" fmla="*/ 155454 h 155454"/>
                  <a:gd name="connsiteX3" fmla="*/ 0 w 119794"/>
                  <a:gd name="connsiteY3" fmla="*/ 155454 h 155454"/>
                  <a:gd name="connsiteX4" fmla="*/ 0 w 119794"/>
                  <a:gd name="connsiteY4" fmla="*/ 0 h 155454"/>
                  <a:gd name="connsiteX0" fmla="*/ 0 w 145988"/>
                  <a:gd name="connsiteY0" fmla="*/ 0 h 155454"/>
                  <a:gd name="connsiteX1" fmla="*/ 145988 w 145988"/>
                  <a:gd name="connsiteY1" fmla="*/ 0 h 155454"/>
                  <a:gd name="connsiteX2" fmla="*/ 145988 w 145988"/>
                  <a:gd name="connsiteY2" fmla="*/ 155454 h 155454"/>
                  <a:gd name="connsiteX3" fmla="*/ 26194 w 145988"/>
                  <a:gd name="connsiteY3" fmla="*/ 155454 h 155454"/>
                  <a:gd name="connsiteX4" fmla="*/ 0 w 145988"/>
                  <a:gd name="connsiteY4" fmla="*/ 0 h 155454"/>
                  <a:gd name="connsiteX0" fmla="*/ 35718 w 181706"/>
                  <a:gd name="connsiteY0" fmla="*/ 0 h 162598"/>
                  <a:gd name="connsiteX1" fmla="*/ 181706 w 181706"/>
                  <a:gd name="connsiteY1" fmla="*/ 0 h 162598"/>
                  <a:gd name="connsiteX2" fmla="*/ 181706 w 181706"/>
                  <a:gd name="connsiteY2" fmla="*/ 155454 h 162598"/>
                  <a:gd name="connsiteX3" fmla="*/ 0 w 181706"/>
                  <a:gd name="connsiteY3" fmla="*/ 162598 h 162598"/>
                  <a:gd name="connsiteX4" fmla="*/ 35718 w 181706"/>
                  <a:gd name="connsiteY4" fmla="*/ 0 h 162598"/>
                  <a:gd name="connsiteX0" fmla="*/ 35718 w 181706"/>
                  <a:gd name="connsiteY0" fmla="*/ 0 h 162598"/>
                  <a:gd name="connsiteX1" fmla="*/ 181706 w 181706"/>
                  <a:gd name="connsiteY1" fmla="*/ 0 h 162598"/>
                  <a:gd name="connsiteX2" fmla="*/ 74550 w 181706"/>
                  <a:gd name="connsiteY2" fmla="*/ 162597 h 162598"/>
                  <a:gd name="connsiteX3" fmla="*/ 0 w 181706"/>
                  <a:gd name="connsiteY3" fmla="*/ 162598 h 162598"/>
                  <a:gd name="connsiteX4" fmla="*/ 35718 w 181706"/>
                  <a:gd name="connsiteY4" fmla="*/ 0 h 162598"/>
                  <a:gd name="connsiteX0" fmla="*/ 35718 w 95981"/>
                  <a:gd name="connsiteY0" fmla="*/ 0 h 162598"/>
                  <a:gd name="connsiteX1" fmla="*/ 95981 w 95981"/>
                  <a:gd name="connsiteY1" fmla="*/ 33338 h 162598"/>
                  <a:gd name="connsiteX2" fmla="*/ 74550 w 95981"/>
                  <a:gd name="connsiteY2" fmla="*/ 162597 h 162598"/>
                  <a:gd name="connsiteX3" fmla="*/ 0 w 95981"/>
                  <a:gd name="connsiteY3" fmla="*/ 162598 h 162598"/>
                  <a:gd name="connsiteX4" fmla="*/ 35718 w 95981"/>
                  <a:gd name="connsiteY4" fmla="*/ 0 h 162598"/>
                  <a:gd name="connsiteX0" fmla="*/ 35718 w 100744"/>
                  <a:gd name="connsiteY0" fmla="*/ 0 h 162598"/>
                  <a:gd name="connsiteX1" fmla="*/ 100744 w 100744"/>
                  <a:gd name="connsiteY1" fmla="*/ 7144 h 162598"/>
                  <a:gd name="connsiteX2" fmla="*/ 74550 w 100744"/>
                  <a:gd name="connsiteY2" fmla="*/ 162597 h 162598"/>
                  <a:gd name="connsiteX3" fmla="*/ 0 w 100744"/>
                  <a:gd name="connsiteY3" fmla="*/ 162598 h 162598"/>
                  <a:gd name="connsiteX4" fmla="*/ 35718 w 100744"/>
                  <a:gd name="connsiteY4" fmla="*/ 0 h 162598"/>
                  <a:gd name="connsiteX0" fmla="*/ 35718 w 103126"/>
                  <a:gd name="connsiteY0" fmla="*/ 0 h 162598"/>
                  <a:gd name="connsiteX1" fmla="*/ 103126 w 103126"/>
                  <a:gd name="connsiteY1" fmla="*/ 4763 h 162598"/>
                  <a:gd name="connsiteX2" fmla="*/ 74550 w 103126"/>
                  <a:gd name="connsiteY2" fmla="*/ 162597 h 162598"/>
                  <a:gd name="connsiteX3" fmla="*/ 0 w 103126"/>
                  <a:gd name="connsiteY3" fmla="*/ 162598 h 162598"/>
                  <a:gd name="connsiteX4" fmla="*/ 35718 w 103126"/>
                  <a:gd name="connsiteY4" fmla="*/ 0 h 162598"/>
                  <a:gd name="connsiteX0" fmla="*/ 35718 w 103126"/>
                  <a:gd name="connsiteY0" fmla="*/ 0 h 162598"/>
                  <a:gd name="connsiteX1" fmla="*/ 103126 w 103126"/>
                  <a:gd name="connsiteY1" fmla="*/ 4763 h 162598"/>
                  <a:gd name="connsiteX2" fmla="*/ 69787 w 103126"/>
                  <a:gd name="connsiteY2" fmla="*/ 160215 h 162598"/>
                  <a:gd name="connsiteX3" fmla="*/ 0 w 103126"/>
                  <a:gd name="connsiteY3" fmla="*/ 162598 h 162598"/>
                  <a:gd name="connsiteX4" fmla="*/ 35718 w 103126"/>
                  <a:gd name="connsiteY4" fmla="*/ 0 h 16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6" h="162598">
                    <a:moveTo>
                      <a:pt x="35718" y="0"/>
                    </a:moveTo>
                    <a:lnTo>
                      <a:pt x="103126" y="4763"/>
                    </a:lnTo>
                    <a:lnTo>
                      <a:pt x="69787" y="160215"/>
                    </a:lnTo>
                    <a:lnTo>
                      <a:pt x="0" y="162598"/>
                    </a:lnTo>
                    <a:lnTo>
                      <a:pt x="3571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27">
                <a:extLst>
                  <a:ext uri="{FF2B5EF4-FFF2-40B4-BE49-F238E27FC236}">
                    <a16:creationId xmlns:a16="http://schemas.microsoft.com/office/drawing/2014/main" id="{180F047D-0F67-46DF-9AF9-43C60D747EC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93255" y="3791295"/>
                <a:ext cx="825634" cy="1438603"/>
              </a:xfrm>
              <a:prstGeom prst="rect">
                <a:avLst/>
              </a:prstGeom>
              <a:noFill/>
              <a:ln>
                <a:noFill/>
              </a:ln>
            </p:spPr>
          </p:pic>
          <p:sp>
            <p:nvSpPr>
              <p:cNvPr id="29" name="Rectangle 28">
                <a:extLst>
                  <a:ext uri="{FF2B5EF4-FFF2-40B4-BE49-F238E27FC236}">
                    <a16:creationId xmlns:a16="http://schemas.microsoft.com/office/drawing/2014/main" id="{775780C8-0C17-4A20-90D0-982CAC44BA8F}"/>
                  </a:ext>
                </a:extLst>
              </p:cNvPr>
              <p:cNvSpPr/>
              <p:nvPr/>
            </p:nvSpPr>
            <p:spPr>
              <a:xfrm>
                <a:off x="10558463" y="4229100"/>
                <a:ext cx="238125" cy="14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Picture 29">
                <a:extLst>
                  <a:ext uri="{FF2B5EF4-FFF2-40B4-BE49-F238E27FC236}">
                    <a16:creationId xmlns:a16="http://schemas.microsoft.com/office/drawing/2014/main" id="{EA28654C-D7AF-495C-AD13-FFCFBC0A079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407395" y="3791295"/>
                <a:ext cx="605559" cy="1438603"/>
              </a:xfrm>
              <a:prstGeom prst="rect">
                <a:avLst/>
              </a:prstGeom>
              <a:noFill/>
              <a:ln>
                <a:noFill/>
              </a:ln>
            </p:spPr>
          </p:pic>
          <p:pic>
            <p:nvPicPr>
              <p:cNvPr id="31" name="Picture 30">
                <a:extLst>
                  <a:ext uri="{FF2B5EF4-FFF2-40B4-BE49-F238E27FC236}">
                    <a16:creationId xmlns:a16="http://schemas.microsoft.com/office/drawing/2014/main" id="{F6B4B7F6-006B-44DE-8990-63462654BB6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64677" y="4572991"/>
                <a:ext cx="340874" cy="828513"/>
              </a:xfrm>
              <a:prstGeom prst="rect">
                <a:avLst/>
              </a:prstGeom>
              <a:noFill/>
              <a:ln>
                <a:noFill/>
              </a:ln>
            </p:spPr>
          </p:pic>
        </p:grpSp>
        <p:pic>
          <p:nvPicPr>
            <p:cNvPr id="33" name="Picture 32">
              <a:extLst>
                <a:ext uri="{FF2B5EF4-FFF2-40B4-BE49-F238E27FC236}">
                  <a16:creationId xmlns:a16="http://schemas.microsoft.com/office/drawing/2014/main" id="{528A1D9C-E8AA-48C0-A802-9619FCB8D5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08844" y="1900807"/>
              <a:ext cx="601773" cy="1452555"/>
            </a:xfrm>
            <a:prstGeom prst="rect">
              <a:avLst/>
            </a:prstGeom>
          </p:spPr>
        </p:pic>
      </p:grpSp>
      <p:pic>
        <p:nvPicPr>
          <p:cNvPr id="35" name="Picture 34">
            <a:extLst>
              <a:ext uri="{FF2B5EF4-FFF2-40B4-BE49-F238E27FC236}">
                <a16:creationId xmlns:a16="http://schemas.microsoft.com/office/drawing/2014/main" id="{C61F2205-709C-4E95-B7DC-442269AAB84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91494" y="3028116"/>
            <a:ext cx="855916" cy="2123942"/>
          </a:xfrm>
          <a:prstGeom prst="rect">
            <a:avLst/>
          </a:prstGeom>
        </p:spPr>
      </p:pic>
      <p:pic>
        <p:nvPicPr>
          <p:cNvPr id="24" name="Picture 23">
            <a:extLst>
              <a:ext uri="{FF2B5EF4-FFF2-40B4-BE49-F238E27FC236}">
                <a16:creationId xmlns:a16="http://schemas.microsoft.com/office/drawing/2014/main" id="{744B6000-F65E-4AD5-BFE2-1803CCBBFEF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3524917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BE39F43-78D7-43D2-A16B-E0E564987305}"/>
              </a:ext>
            </a:extLst>
          </p:cNvPr>
          <p:cNvSpPr/>
          <p:nvPr/>
        </p:nvSpPr>
        <p:spPr>
          <a:xfrm>
            <a:off x="6819419" y="5530452"/>
            <a:ext cx="4274977"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8" name="Picture 7">
            <a:extLst>
              <a:ext uri="{FF2B5EF4-FFF2-40B4-BE49-F238E27FC236}">
                <a16:creationId xmlns:a16="http://schemas.microsoft.com/office/drawing/2014/main" id="{4B4151E2-ABEE-4FE2-9546-FBD9ECBB9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104" y="2766505"/>
            <a:ext cx="1601452" cy="3057317"/>
          </a:xfrm>
          <a:prstGeom prst="rect">
            <a:avLst/>
          </a:prstGeom>
        </p:spPr>
      </p:pic>
      <p:grpSp>
        <p:nvGrpSpPr>
          <p:cNvPr id="10" name="Group 9">
            <a:extLst>
              <a:ext uri="{FF2B5EF4-FFF2-40B4-BE49-F238E27FC236}">
                <a16:creationId xmlns:a16="http://schemas.microsoft.com/office/drawing/2014/main" id="{1E392640-01B7-4A96-90EC-7934D125362A}"/>
              </a:ext>
            </a:extLst>
          </p:cNvPr>
          <p:cNvGrpSpPr/>
          <p:nvPr/>
        </p:nvGrpSpPr>
        <p:grpSpPr>
          <a:xfrm>
            <a:off x="8915699" y="2757941"/>
            <a:ext cx="1764465" cy="3074446"/>
            <a:chOff x="4430822" y="2757941"/>
            <a:chExt cx="1764465" cy="3074446"/>
          </a:xfrm>
        </p:grpSpPr>
        <p:pic>
          <p:nvPicPr>
            <p:cNvPr id="11" name="Picture 10">
              <a:extLst>
                <a:ext uri="{FF2B5EF4-FFF2-40B4-BE49-F238E27FC236}">
                  <a16:creationId xmlns:a16="http://schemas.microsoft.com/office/drawing/2014/main" id="{AE6A48D6-2DFC-4016-A5E3-8A3314F4A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0822" y="2757941"/>
              <a:ext cx="1764465" cy="3074446"/>
            </a:xfrm>
            <a:prstGeom prst="rect">
              <a:avLst/>
            </a:prstGeom>
          </p:spPr>
        </p:pic>
        <p:sp>
          <p:nvSpPr>
            <p:cNvPr id="12" name="Isosceles Triangle 11">
              <a:extLst>
                <a:ext uri="{FF2B5EF4-FFF2-40B4-BE49-F238E27FC236}">
                  <a16:creationId xmlns:a16="http://schemas.microsoft.com/office/drawing/2014/main" id="{CB8A4C6C-973A-4479-9AED-C0A08F7F254E}"/>
                </a:ext>
              </a:extLst>
            </p:cNvPr>
            <p:cNvSpPr/>
            <p:nvPr/>
          </p:nvSpPr>
          <p:spPr>
            <a:xfrm rot="9241530">
              <a:off x="4438130" y="3594795"/>
              <a:ext cx="67803" cy="3037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3C445BB7-484D-40C7-A78A-7D67167E57BD}"/>
              </a:ext>
            </a:extLst>
          </p:cNvPr>
          <p:cNvGrpSpPr/>
          <p:nvPr/>
        </p:nvGrpSpPr>
        <p:grpSpPr>
          <a:xfrm>
            <a:off x="8000711" y="1177923"/>
            <a:ext cx="2850169" cy="1554886"/>
            <a:chOff x="8000711" y="1177923"/>
            <a:chExt cx="2850169" cy="1554886"/>
          </a:xfrm>
        </p:grpSpPr>
        <p:sp>
          <p:nvSpPr>
            <p:cNvPr id="13" name="Speech Bubble: Oval 12">
              <a:extLst>
                <a:ext uri="{FF2B5EF4-FFF2-40B4-BE49-F238E27FC236}">
                  <a16:creationId xmlns:a16="http://schemas.microsoft.com/office/drawing/2014/main" id="{48E801F5-033F-49C4-82FE-4982FAB8E8F6}"/>
                </a:ext>
              </a:extLst>
            </p:cNvPr>
            <p:cNvSpPr/>
            <p:nvPr/>
          </p:nvSpPr>
          <p:spPr>
            <a:xfrm>
              <a:off x="8000711" y="1177923"/>
              <a:ext cx="2850169" cy="1554886"/>
            </a:xfrm>
            <a:prstGeom prst="wedgeEllipseCallout">
              <a:avLst>
                <a:gd name="adj1" fmla="val -39219"/>
                <a:gd name="adj2" fmla="val 780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3891DCBE-C0AE-4505-B7AB-C5D56B30E588}"/>
                </a:ext>
              </a:extLst>
            </p:cNvPr>
            <p:cNvSpPr txBox="1"/>
            <p:nvPr/>
          </p:nvSpPr>
          <p:spPr>
            <a:xfrm>
              <a:off x="8399775" y="1410839"/>
              <a:ext cx="2052039" cy="1200329"/>
            </a:xfrm>
            <a:prstGeom prst="rect">
              <a:avLst/>
            </a:prstGeom>
            <a:noFill/>
          </p:spPr>
          <p:txBody>
            <a:bodyPr wrap="square" rtlCol="0">
              <a:spAutoFit/>
            </a:bodyPr>
            <a:lstStyle/>
            <a:p>
              <a:pPr algn="ctr"/>
              <a:r>
                <a:rPr lang="en-US" sz="2400" b="1" dirty="0">
                  <a:solidFill>
                    <a:schemeClr val="tx1">
                      <a:lumMod val="65000"/>
                      <a:lumOff val="35000"/>
                    </a:schemeClr>
                  </a:solidFill>
                  <a:latin typeface="Source Sans Pro Light" panose="020B0403030403020204" pitchFamily="34" charset="0"/>
                </a:rPr>
                <a:t>No </a:t>
              </a:r>
              <a:r>
                <a:rPr lang="en-US" sz="2400" b="1" dirty="0" smtClean="0">
                  <a:solidFill>
                    <a:schemeClr val="tx1">
                      <a:lumMod val="65000"/>
                      <a:lumOff val="35000"/>
                    </a:schemeClr>
                  </a:solidFill>
                  <a:latin typeface="Source Sans Pro Light" panose="020B0403030403020204" pitchFamily="34" charset="0"/>
                </a:rPr>
                <a:t>thanks! How </a:t>
              </a:r>
              <a:r>
                <a:rPr lang="en-US" sz="2400" b="1" dirty="0">
                  <a:solidFill>
                    <a:schemeClr val="tx1">
                      <a:lumMod val="65000"/>
                      <a:lumOff val="35000"/>
                    </a:schemeClr>
                  </a:solidFill>
                  <a:latin typeface="Source Sans Pro Light" panose="020B0403030403020204" pitchFamily="34" charset="0"/>
                </a:rPr>
                <a:t>about we…?</a:t>
              </a:r>
              <a:endParaRPr lang="en-CA" sz="2400" b="1" dirty="0">
                <a:solidFill>
                  <a:schemeClr val="tx1">
                    <a:lumMod val="65000"/>
                    <a:lumOff val="35000"/>
                  </a:schemeClr>
                </a:solidFill>
                <a:latin typeface="Source Sans Pro Light" panose="020B0403030403020204" pitchFamily="34" charset="0"/>
              </a:endParaRPr>
            </a:p>
          </p:txBody>
        </p:sp>
      </p:grpSp>
      <p:sp>
        <p:nvSpPr>
          <p:cNvPr id="16" name="TextBox 15">
            <a:extLst>
              <a:ext uri="{FF2B5EF4-FFF2-40B4-BE49-F238E27FC236}">
                <a16:creationId xmlns:a16="http://schemas.microsoft.com/office/drawing/2014/main" id="{997C1C08-D0C9-444A-A710-A96640014194}"/>
              </a:ext>
            </a:extLst>
          </p:cNvPr>
          <p:cNvSpPr txBox="1"/>
          <p:nvPr/>
        </p:nvSpPr>
        <p:spPr>
          <a:xfrm>
            <a:off x="464927" y="1415470"/>
            <a:ext cx="7740610" cy="646331"/>
          </a:xfrm>
          <a:prstGeom prst="rect">
            <a:avLst/>
          </a:prstGeom>
          <a:noFill/>
        </p:spPr>
        <p:txBody>
          <a:bodyPr wrap="square" rtlCol="0">
            <a:spAutoFit/>
          </a:bodyPr>
          <a:lstStyle/>
          <a:p>
            <a:r>
              <a:rPr lang="en-US" sz="3600" dirty="0">
                <a:solidFill>
                  <a:schemeClr val="tx1">
                    <a:lumMod val="65000"/>
                    <a:lumOff val="35000"/>
                  </a:schemeClr>
                </a:solidFill>
                <a:latin typeface="Source Sans Pro" panose="020B0503030403020204" pitchFamily="34" charset="0"/>
              </a:rPr>
              <a:t>Mia has no problem saying “no”.</a:t>
            </a:r>
          </a:p>
        </p:txBody>
      </p:sp>
      <p:pic>
        <p:nvPicPr>
          <p:cNvPr id="15" name="Picture 14">
            <a:extLst>
              <a:ext uri="{FF2B5EF4-FFF2-40B4-BE49-F238E27FC236}">
                <a16:creationId xmlns:a16="http://schemas.microsoft.com/office/drawing/2014/main" id="{D2A71782-0293-4D46-BAC3-19500D1EDB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1648364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extBox 6">
            <a:extLst>
              <a:ext uri="{FF2B5EF4-FFF2-40B4-BE49-F238E27FC236}">
                <a16:creationId xmlns:a16="http://schemas.microsoft.com/office/drawing/2014/main" id="{0C048323-7BCA-4037-A388-476D7E64B895}"/>
              </a:ext>
            </a:extLst>
          </p:cNvPr>
          <p:cNvSpPr txBox="1"/>
          <p:nvPr/>
        </p:nvSpPr>
        <p:spPr>
          <a:xfrm>
            <a:off x="1609725" y="2255224"/>
            <a:ext cx="8972550" cy="1754326"/>
          </a:xfrm>
          <a:prstGeom prst="rect">
            <a:avLst/>
          </a:prstGeom>
          <a:noFill/>
        </p:spPr>
        <p:txBody>
          <a:bodyPr wrap="square" rtlCol="0">
            <a:spAutoFit/>
          </a:bodyPr>
          <a:lstStyle/>
          <a:p>
            <a:pPr algn="ctr"/>
            <a:r>
              <a:rPr lang="en-US" sz="3600" dirty="0">
                <a:solidFill>
                  <a:schemeClr val="tx1">
                    <a:lumMod val="65000"/>
                    <a:lumOff val="35000"/>
                  </a:schemeClr>
                </a:solidFill>
                <a:latin typeface="Source Sans Pro" panose="020B0503030403020204" pitchFamily="34" charset="0"/>
              </a:rPr>
              <a:t>What example do you have of a program, </a:t>
            </a:r>
            <a:r>
              <a:rPr lang="en-US" sz="3600" dirty="0" smtClean="0">
                <a:solidFill>
                  <a:schemeClr val="tx1">
                    <a:lumMod val="65000"/>
                    <a:lumOff val="35000"/>
                  </a:schemeClr>
                </a:solidFill>
                <a:latin typeface="Source Sans Pro" panose="020B0503030403020204" pitchFamily="34" charset="0"/>
              </a:rPr>
              <a:t>or </a:t>
            </a:r>
            <a:r>
              <a:rPr lang="en-US" sz="3600" dirty="0">
                <a:solidFill>
                  <a:schemeClr val="tx1">
                    <a:lumMod val="65000"/>
                    <a:lumOff val="35000"/>
                  </a:schemeClr>
                </a:solidFill>
                <a:latin typeface="Source Sans Pro" panose="020B0503030403020204" pitchFamily="34" charset="0"/>
              </a:rPr>
              <a:t>community-level prevention strategy that had an impact on your life or decision making?</a:t>
            </a:r>
            <a:endParaRPr lang="en-CA" sz="3600" dirty="0">
              <a:solidFill>
                <a:schemeClr val="tx1">
                  <a:lumMod val="65000"/>
                  <a:lumOff val="35000"/>
                </a:schemeClr>
              </a:solidFill>
              <a:latin typeface="Source Sans Pro" panose="020B0503030403020204" pitchFamily="34" charset="0"/>
            </a:endParaRPr>
          </a:p>
        </p:txBody>
      </p:sp>
      <p:pic>
        <p:nvPicPr>
          <p:cNvPr id="10" name="Picture 9">
            <a:extLst>
              <a:ext uri="{FF2B5EF4-FFF2-40B4-BE49-F238E27FC236}">
                <a16:creationId xmlns:a16="http://schemas.microsoft.com/office/drawing/2014/main" id="{3F6B12DE-568D-4849-848E-BAFB79BB80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668785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extBox 6">
            <a:extLst>
              <a:ext uri="{FF2B5EF4-FFF2-40B4-BE49-F238E27FC236}">
                <a16:creationId xmlns:a16="http://schemas.microsoft.com/office/drawing/2014/main" id="{EB4A374F-572E-4EB4-9397-5E8D179D1AC5}"/>
              </a:ext>
            </a:extLst>
          </p:cNvPr>
          <p:cNvSpPr txBox="1"/>
          <p:nvPr/>
        </p:nvSpPr>
        <p:spPr>
          <a:xfrm>
            <a:off x="1609725" y="1149552"/>
            <a:ext cx="8972550" cy="646331"/>
          </a:xfrm>
          <a:prstGeom prst="rect">
            <a:avLst/>
          </a:prstGeom>
          <a:noFill/>
        </p:spPr>
        <p:txBody>
          <a:bodyPr wrap="square" rtlCol="0">
            <a:spAutoFit/>
          </a:bodyPr>
          <a:lstStyle/>
          <a:p>
            <a:pPr algn="ctr"/>
            <a:r>
              <a:rPr lang="en-US" sz="3600" dirty="0" smtClean="0">
                <a:solidFill>
                  <a:schemeClr val="tx1">
                    <a:lumMod val="65000"/>
                    <a:lumOff val="35000"/>
                  </a:schemeClr>
                </a:solidFill>
                <a:latin typeface="Source Sans Pro Semibold" panose="020B0603030403020204" pitchFamily="34" charset="0"/>
              </a:rPr>
              <a:t>Three Big </a:t>
            </a:r>
            <a:r>
              <a:rPr lang="en-US" sz="3600" dirty="0">
                <a:solidFill>
                  <a:schemeClr val="tx1">
                    <a:lumMod val="65000"/>
                    <a:lumOff val="35000"/>
                  </a:schemeClr>
                </a:solidFill>
                <a:latin typeface="Source Sans Pro Semibold" panose="020B0603030403020204" pitchFamily="34" charset="0"/>
              </a:rPr>
              <a:t>Questions</a:t>
            </a:r>
            <a:endParaRPr lang="en-CA" sz="3600" dirty="0">
              <a:solidFill>
                <a:schemeClr val="tx1">
                  <a:lumMod val="65000"/>
                  <a:lumOff val="35000"/>
                </a:schemeClr>
              </a:solidFill>
              <a:latin typeface="Source Sans Pro Semibold" panose="020B0603030403020204" pitchFamily="34" charset="0"/>
            </a:endParaRPr>
          </a:p>
        </p:txBody>
      </p:sp>
      <p:sp>
        <p:nvSpPr>
          <p:cNvPr id="8" name="TextBox 7">
            <a:extLst>
              <a:ext uri="{FF2B5EF4-FFF2-40B4-BE49-F238E27FC236}">
                <a16:creationId xmlns:a16="http://schemas.microsoft.com/office/drawing/2014/main" id="{D60CFCC0-69B7-44DD-AE52-D0116486F915}"/>
              </a:ext>
            </a:extLst>
          </p:cNvPr>
          <p:cNvSpPr txBox="1"/>
          <p:nvPr/>
        </p:nvSpPr>
        <p:spPr>
          <a:xfrm>
            <a:off x="293058" y="1985302"/>
            <a:ext cx="11626799" cy="3539430"/>
          </a:xfrm>
          <a:prstGeom prst="rect">
            <a:avLst/>
          </a:prstGeom>
          <a:noFill/>
        </p:spPr>
        <p:txBody>
          <a:bodyPr wrap="square" rtlCol="0">
            <a:spAutoFit/>
          </a:bodyPr>
          <a:lstStyle/>
          <a:p>
            <a:pPr marL="742950" indent="-742950">
              <a:buFont typeface="+mj-lt"/>
              <a:buAutoNum type="arabicPeriod"/>
            </a:pPr>
            <a:r>
              <a:rPr lang="en-US" sz="3200" dirty="0">
                <a:solidFill>
                  <a:schemeClr val="tx1">
                    <a:lumMod val="65000"/>
                    <a:lumOff val="35000"/>
                  </a:schemeClr>
                </a:solidFill>
                <a:latin typeface="Source Sans Pro" panose="020B0503030403020204" pitchFamily="34" charset="0"/>
              </a:rPr>
              <a:t>What’s happening related to our priority </a:t>
            </a:r>
            <a:r>
              <a:rPr lang="en-US" sz="3200" dirty="0" smtClean="0">
                <a:solidFill>
                  <a:schemeClr val="tx1">
                    <a:lumMod val="65000"/>
                    <a:lumOff val="35000"/>
                  </a:schemeClr>
                </a:solidFill>
                <a:latin typeface="Source Sans Pro" panose="020B0503030403020204" pitchFamily="34" charset="0"/>
              </a:rPr>
              <a:t>risk and protective factors? What </a:t>
            </a:r>
            <a:r>
              <a:rPr lang="en-US" sz="3200" dirty="0">
                <a:solidFill>
                  <a:schemeClr val="tx1">
                    <a:lumMod val="65000"/>
                    <a:lumOff val="35000"/>
                  </a:schemeClr>
                </a:solidFill>
                <a:latin typeface="Source Sans Pro" panose="020B0503030403020204" pitchFamily="34" charset="0"/>
              </a:rPr>
              <a:t>potential programs or community-level </a:t>
            </a:r>
            <a:r>
              <a:rPr lang="en-US" sz="3200" dirty="0" smtClean="0">
                <a:solidFill>
                  <a:schemeClr val="tx1">
                    <a:lumMod val="65000"/>
                    <a:lumOff val="35000"/>
                  </a:schemeClr>
                </a:solidFill>
                <a:latin typeface="Source Sans Pro" panose="020B0503030403020204" pitchFamily="34" charset="0"/>
              </a:rPr>
              <a:t>strategies exist?</a:t>
            </a:r>
          </a:p>
          <a:p>
            <a:pPr marL="742950" indent="-742950">
              <a:buFont typeface="+mj-lt"/>
              <a:buAutoNum type="arabicPeriod"/>
            </a:pPr>
            <a:endParaRPr lang="en-US" sz="1600" dirty="0">
              <a:solidFill>
                <a:schemeClr val="tx1">
                  <a:lumMod val="65000"/>
                  <a:lumOff val="35000"/>
                </a:schemeClr>
              </a:solidFill>
              <a:latin typeface="Source Sans Pro" panose="020B0503030403020204" pitchFamily="34" charset="0"/>
            </a:endParaRPr>
          </a:p>
          <a:p>
            <a:pPr marL="742950" indent="-742950">
              <a:buFont typeface="+mj-lt"/>
              <a:buAutoNum type="arabicPeriod"/>
            </a:pPr>
            <a:r>
              <a:rPr lang="en-US" sz="3200" dirty="0" smtClean="0">
                <a:solidFill>
                  <a:schemeClr val="tx1">
                    <a:lumMod val="65000"/>
                    <a:lumOff val="35000"/>
                  </a:schemeClr>
                </a:solidFill>
                <a:latin typeface="Source Sans Pro" panose="020B0503030403020204" pitchFamily="34" charset="0"/>
              </a:rPr>
              <a:t>How </a:t>
            </a:r>
            <a:r>
              <a:rPr lang="en-US" sz="3200" dirty="0">
                <a:solidFill>
                  <a:schemeClr val="tx1">
                    <a:lumMod val="65000"/>
                    <a:lumOff val="35000"/>
                  </a:schemeClr>
                </a:solidFill>
                <a:latin typeface="Source Sans Pro" panose="020B0503030403020204" pitchFamily="34" charset="0"/>
              </a:rPr>
              <a:t>well are </a:t>
            </a:r>
            <a:r>
              <a:rPr lang="en-US" sz="3200" dirty="0" smtClean="0">
                <a:solidFill>
                  <a:schemeClr val="tx1">
                    <a:lumMod val="65000"/>
                    <a:lumOff val="35000"/>
                  </a:schemeClr>
                </a:solidFill>
                <a:latin typeface="Source Sans Pro" panose="020B0503030403020204" pitchFamily="34" charset="0"/>
              </a:rPr>
              <a:t>these programs or strategies working? What </a:t>
            </a:r>
            <a:r>
              <a:rPr lang="en-US" sz="3200" dirty="0">
                <a:solidFill>
                  <a:schemeClr val="tx1">
                    <a:lumMod val="65000"/>
                    <a:lumOff val="35000"/>
                  </a:schemeClr>
                </a:solidFill>
                <a:latin typeface="Source Sans Pro" panose="020B0503030403020204" pitchFamily="34" charset="0"/>
              </a:rPr>
              <a:t>are the strengths and </a:t>
            </a:r>
            <a:r>
              <a:rPr lang="en-US" sz="3200" dirty="0" smtClean="0">
                <a:solidFill>
                  <a:schemeClr val="tx1">
                    <a:lumMod val="65000"/>
                    <a:lumOff val="35000"/>
                  </a:schemeClr>
                </a:solidFill>
                <a:latin typeface="Source Sans Pro" panose="020B0503030403020204" pitchFamily="34" charset="0"/>
              </a:rPr>
              <a:t>limitations?</a:t>
            </a:r>
          </a:p>
          <a:p>
            <a:pPr marL="742950" indent="-742950">
              <a:buFont typeface="+mj-lt"/>
              <a:buAutoNum type="arabicPeriod"/>
            </a:pPr>
            <a:endParaRPr lang="en-US" sz="1600" dirty="0" smtClean="0">
              <a:solidFill>
                <a:schemeClr val="tx1">
                  <a:lumMod val="65000"/>
                  <a:lumOff val="35000"/>
                </a:schemeClr>
              </a:solidFill>
              <a:latin typeface="Source Sans Pro" panose="020B0503030403020204" pitchFamily="34" charset="0"/>
            </a:endParaRPr>
          </a:p>
          <a:p>
            <a:pPr marL="742950" indent="-742950">
              <a:buFont typeface="+mj-lt"/>
              <a:buAutoNum type="arabicPeriod"/>
            </a:pPr>
            <a:r>
              <a:rPr lang="en-US" sz="3200" dirty="0">
                <a:solidFill>
                  <a:schemeClr val="tx1">
                    <a:lumMod val="65000"/>
                    <a:lumOff val="35000"/>
                  </a:schemeClr>
                </a:solidFill>
                <a:latin typeface="Source Sans Pro" panose="020B0503030403020204" pitchFamily="34" charset="0"/>
              </a:rPr>
              <a:t>H</a:t>
            </a:r>
            <a:r>
              <a:rPr lang="en-US" sz="3200" dirty="0" smtClean="0">
                <a:solidFill>
                  <a:schemeClr val="tx1">
                    <a:lumMod val="65000"/>
                    <a:lumOff val="35000"/>
                  </a:schemeClr>
                </a:solidFill>
                <a:latin typeface="Source Sans Pro" panose="020B0503030403020204" pitchFamily="34" charset="0"/>
              </a:rPr>
              <a:t>ow can our coalition enhance this prevention work?</a:t>
            </a:r>
            <a:endParaRPr lang="en-CA" sz="3200" dirty="0">
              <a:solidFill>
                <a:schemeClr val="tx1">
                  <a:lumMod val="65000"/>
                  <a:lumOff val="35000"/>
                </a:schemeClr>
              </a:solidFill>
              <a:latin typeface="Source Sans Pro" panose="020B0503030403020204" pitchFamily="34" charset="0"/>
            </a:endParaRPr>
          </a:p>
        </p:txBody>
      </p:sp>
      <p:pic>
        <p:nvPicPr>
          <p:cNvPr id="9" name="Picture 8">
            <a:extLst>
              <a:ext uri="{FF2B5EF4-FFF2-40B4-BE49-F238E27FC236}">
                <a16:creationId xmlns:a16="http://schemas.microsoft.com/office/drawing/2014/main" id="{65F7AF2B-EC1F-4814-9EA7-715539313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1388565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extBox 6">
            <a:extLst>
              <a:ext uri="{FF2B5EF4-FFF2-40B4-BE49-F238E27FC236}">
                <a16:creationId xmlns:a16="http://schemas.microsoft.com/office/drawing/2014/main" id="{3A937549-965F-4D12-B52F-E8DB57659C4E}"/>
              </a:ext>
            </a:extLst>
          </p:cNvPr>
          <p:cNvSpPr txBox="1"/>
          <p:nvPr/>
        </p:nvSpPr>
        <p:spPr>
          <a:xfrm>
            <a:off x="1609725" y="1356448"/>
            <a:ext cx="8972550" cy="646331"/>
          </a:xfrm>
          <a:prstGeom prst="rect">
            <a:avLst/>
          </a:prstGeom>
          <a:noFill/>
        </p:spPr>
        <p:txBody>
          <a:bodyPr wrap="square" rtlCol="0">
            <a:spAutoFit/>
          </a:bodyPr>
          <a:lstStyle/>
          <a:p>
            <a:pPr algn="ctr"/>
            <a:r>
              <a:rPr lang="en-US" sz="3600" dirty="0">
                <a:solidFill>
                  <a:schemeClr val="tx1">
                    <a:lumMod val="65000"/>
                    <a:lumOff val="35000"/>
                  </a:schemeClr>
                </a:solidFill>
                <a:latin typeface="Source Sans Pro Semibold" panose="020B0603030403020204" pitchFamily="34" charset="0"/>
              </a:rPr>
              <a:t>The End Game</a:t>
            </a:r>
            <a:endParaRPr lang="en-CA" sz="3600" dirty="0">
              <a:solidFill>
                <a:schemeClr val="tx1">
                  <a:lumMod val="65000"/>
                  <a:lumOff val="35000"/>
                </a:schemeClr>
              </a:solidFill>
              <a:latin typeface="Source Sans Pro Semibold" panose="020B0603030403020204" pitchFamily="34" charset="0"/>
            </a:endParaRPr>
          </a:p>
        </p:txBody>
      </p:sp>
      <p:sp>
        <p:nvSpPr>
          <p:cNvPr id="8" name="TextBox 7">
            <a:extLst>
              <a:ext uri="{FF2B5EF4-FFF2-40B4-BE49-F238E27FC236}">
                <a16:creationId xmlns:a16="http://schemas.microsoft.com/office/drawing/2014/main" id="{DBC1D79E-BC7C-4115-9EDF-DA7C12BC49A2}"/>
              </a:ext>
            </a:extLst>
          </p:cNvPr>
          <p:cNvSpPr txBox="1"/>
          <p:nvPr/>
        </p:nvSpPr>
        <p:spPr>
          <a:xfrm>
            <a:off x="1609725" y="2123227"/>
            <a:ext cx="8972550" cy="2062103"/>
          </a:xfrm>
          <a:prstGeom prst="rect">
            <a:avLst/>
          </a:prstGeom>
          <a:noFill/>
        </p:spPr>
        <p:txBody>
          <a:bodyPr wrap="square" rtlCol="0">
            <a:spAutoFit/>
          </a:bodyPr>
          <a:lstStyle/>
          <a:p>
            <a:pPr marL="514350" indent="-514350">
              <a:buFont typeface="+mj-lt"/>
              <a:buAutoNum type="arabicPeriod"/>
            </a:pPr>
            <a:r>
              <a:rPr lang="en-US" sz="3200" dirty="0">
                <a:solidFill>
                  <a:schemeClr val="tx1">
                    <a:lumMod val="65000"/>
                    <a:lumOff val="35000"/>
                  </a:schemeClr>
                </a:solidFill>
                <a:latin typeface="Source Sans Pro" panose="020B0503030403020204" pitchFamily="34" charset="0"/>
              </a:rPr>
              <a:t>Make recommendations </a:t>
            </a:r>
            <a:r>
              <a:rPr lang="en-US" sz="3200" dirty="0" smtClean="0">
                <a:solidFill>
                  <a:schemeClr val="tx1">
                    <a:lumMod val="65000"/>
                    <a:lumOff val="35000"/>
                  </a:schemeClr>
                </a:solidFill>
                <a:latin typeface="Source Sans Pro" panose="020B0503030403020204" pitchFamily="34" charset="0"/>
              </a:rPr>
              <a:t>to fill gaps in our systems:</a:t>
            </a:r>
            <a:endParaRPr lang="en-US" sz="3200" dirty="0">
              <a:solidFill>
                <a:schemeClr val="tx1">
                  <a:lumMod val="65000"/>
                  <a:lumOff val="35000"/>
                </a:schemeClr>
              </a:solidFill>
              <a:latin typeface="Source Sans Pro" panose="020B0503030403020204" pitchFamily="34" charset="0"/>
            </a:endParaRPr>
          </a:p>
          <a:p>
            <a:pPr marL="1428750" lvl="2" indent="-514350">
              <a:buFont typeface="+mj-lt"/>
              <a:buAutoNum type="alphaLcParenR"/>
            </a:pPr>
            <a:r>
              <a:rPr lang="en-US" sz="3200" dirty="0">
                <a:solidFill>
                  <a:schemeClr val="tx1">
                    <a:lumMod val="65000"/>
                    <a:lumOff val="35000"/>
                  </a:schemeClr>
                </a:solidFill>
                <a:latin typeface="Source Sans Pro" panose="020B0503030403020204" pitchFamily="34" charset="0"/>
              </a:rPr>
              <a:t>Bolster existing efforts</a:t>
            </a:r>
          </a:p>
          <a:p>
            <a:pPr marL="1428750" lvl="2" indent="-514350">
              <a:buFont typeface="+mj-lt"/>
              <a:buAutoNum type="alphaLcParenR"/>
            </a:pPr>
            <a:r>
              <a:rPr lang="en-US" sz="3200" dirty="0">
                <a:solidFill>
                  <a:schemeClr val="tx1">
                    <a:lumMod val="65000"/>
                    <a:lumOff val="35000"/>
                  </a:schemeClr>
                </a:solidFill>
                <a:latin typeface="Source Sans Pro" panose="020B0503030403020204" pitchFamily="34" charset="0"/>
              </a:rPr>
              <a:t>Add new best practices</a:t>
            </a:r>
          </a:p>
        </p:txBody>
      </p:sp>
      <p:sp>
        <p:nvSpPr>
          <p:cNvPr id="10" name="Rectangle 9">
            <a:extLst>
              <a:ext uri="{FF2B5EF4-FFF2-40B4-BE49-F238E27FC236}">
                <a16:creationId xmlns:a16="http://schemas.microsoft.com/office/drawing/2014/main" id="{98830787-E0AF-463B-AC72-11697EC581A0}"/>
              </a:ext>
            </a:extLst>
          </p:cNvPr>
          <p:cNvSpPr/>
          <p:nvPr/>
        </p:nvSpPr>
        <p:spPr>
          <a:xfrm>
            <a:off x="1605269" y="4394912"/>
            <a:ext cx="8972550" cy="1569660"/>
          </a:xfrm>
          <a:prstGeom prst="rect">
            <a:avLst/>
          </a:prstGeom>
        </p:spPr>
        <p:txBody>
          <a:bodyPr wrap="square">
            <a:spAutoFit/>
          </a:bodyPr>
          <a:lstStyle/>
          <a:p>
            <a:pPr marL="514350" indent="-514350">
              <a:buFont typeface="+mj-lt"/>
              <a:buAutoNum type="arabicPeriod" startAt="2"/>
            </a:pPr>
            <a:r>
              <a:rPr lang="en-US" sz="3200" dirty="0">
                <a:solidFill>
                  <a:schemeClr val="tx1">
                    <a:lumMod val="65000"/>
                    <a:lumOff val="35000"/>
                  </a:schemeClr>
                </a:solidFill>
                <a:latin typeface="Source Sans Pro" panose="020B0503030403020204" pitchFamily="34" charset="0"/>
              </a:rPr>
              <a:t>Prepare findings and recommendations for the full Community Board for the Community Planning Workshop</a:t>
            </a:r>
          </a:p>
        </p:txBody>
      </p:sp>
      <p:pic>
        <p:nvPicPr>
          <p:cNvPr id="11" name="Picture 10">
            <a:extLst>
              <a:ext uri="{FF2B5EF4-FFF2-40B4-BE49-F238E27FC236}">
                <a16:creationId xmlns:a16="http://schemas.microsoft.com/office/drawing/2014/main" id="{2E33B1B0-1C0E-4A36-852D-904B37BB80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351971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133777-2F0B-47DA-AA45-D985CD6DAEA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6000"/>
                    </a14:imgEffect>
                  </a14:imgLayer>
                </a14:imgProps>
              </a:ext>
              <a:ext uri="{28A0092B-C50C-407E-A947-70E740481C1C}">
                <a14:useLocalDpi xmlns:a14="http://schemas.microsoft.com/office/drawing/2010/main" val="0"/>
              </a:ext>
            </a:extLst>
          </a:blip>
          <a:stretch>
            <a:fillRect/>
          </a:stretch>
        </p:blipFill>
        <p:spPr>
          <a:xfrm>
            <a:off x="7491318" y="4164800"/>
            <a:ext cx="3848711" cy="2331029"/>
          </a:xfrm>
          <a:prstGeom prst="rect">
            <a:avLst/>
          </a:prstGeom>
        </p:spPr>
      </p:pic>
      <p:pic>
        <p:nvPicPr>
          <p:cNvPr id="17" name="Picture 16">
            <a:extLst>
              <a:ext uri="{FF2B5EF4-FFF2-40B4-BE49-F238E27FC236}">
                <a16:creationId xmlns:a16="http://schemas.microsoft.com/office/drawing/2014/main" id="{ED2B9666-1D86-44E0-AB9E-3F28B1D4F4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18" name="Group 17">
            <a:extLst>
              <a:ext uri="{FF2B5EF4-FFF2-40B4-BE49-F238E27FC236}">
                <a16:creationId xmlns:a16="http://schemas.microsoft.com/office/drawing/2014/main" id="{956393AA-EDAD-4028-BD72-C5C23E4BB6AD}"/>
              </a:ext>
            </a:extLst>
          </p:cNvPr>
          <p:cNvGrpSpPr/>
          <p:nvPr/>
        </p:nvGrpSpPr>
        <p:grpSpPr>
          <a:xfrm>
            <a:off x="0" y="1"/>
            <a:ext cx="12192000" cy="1071244"/>
            <a:chOff x="0" y="1"/>
            <a:chExt cx="12192000" cy="1071244"/>
          </a:xfrm>
        </p:grpSpPr>
        <p:sp>
          <p:nvSpPr>
            <p:cNvPr id="19" name="Rectangle 18">
              <a:extLst>
                <a:ext uri="{FF2B5EF4-FFF2-40B4-BE49-F238E27FC236}">
                  <a16:creationId xmlns:a16="http://schemas.microsoft.com/office/drawing/2014/main" id="{C3D31586-516B-4A58-BC5A-477B2856A51D}"/>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5F7A6D0C-7389-4897-95BD-0A0347D5A5BF}"/>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14A97023-D206-4BB6-A161-6C6B6B9F685C}"/>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 name="TextBox 21">
            <a:extLst>
              <a:ext uri="{FF2B5EF4-FFF2-40B4-BE49-F238E27FC236}">
                <a16:creationId xmlns:a16="http://schemas.microsoft.com/office/drawing/2014/main" id="{847E3634-D2AE-4544-8B3C-89794AE4B80A}"/>
              </a:ext>
            </a:extLst>
          </p:cNvPr>
          <p:cNvSpPr txBox="1"/>
          <p:nvPr/>
        </p:nvSpPr>
        <p:spPr>
          <a:xfrm>
            <a:off x="546100" y="1470617"/>
            <a:ext cx="6945218" cy="1200329"/>
          </a:xfrm>
          <a:prstGeom prst="rect">
            <a:avLst/>
          </a:prstGeom>
          <a:noFill/>
        </p:spPr>
        <p:txBody>
          <a:bodyPr wrap="square" rtlCol="0">
            <a:spAutoFit/>
          </a:bodyPr>
          <a:lstStyle/>
          <a:p>
            <a:r>
              <a:rPr lang="en-US" sz="3600" dirty="0" smtClean="0">
                <a:solidFill>
                  <a:schemeClr val="tx1">
                    <a:lumMod val="65000"/>
                    <a:lumOff val="35000"/>
                  </a:schemeClr>
                </a:solidFill>
                <a:latin typeface="Source Sans Pro" panose="020B0503030403020204" pitchFamily="34" charset="0"/>
              </a:rPr>
              <a:t>…And why </a:t>
            </a:r>
            <a:r>
              <a:rPr lang="en-US" sz="3600" dirty="0">
                <a:solidFill>
                  <a:schemeClr val="tx1">
                    <a:lumMod val="65000"/>
                    <a:lumOff val="35000"/>
                  </a:schemeClr>
                </a:solidFill>
                <a:latin typeface="Source Sans Pro" panose="020B0503030403020204" pitchFamily="34" charset="0"/>
              </a:rPr>
              <a:t>are </a:t>
            </a:r>
            <a:r>
              <a:rPr lang="en-US" sz="3600" b="1" dirty="0">
                <a:solidFill>
                  <a:schemeClr val="tx1">
                    <a:lumMod val="65000"/>
                    <a:lumOff val="35000"/>
                  </a:schemeClr>
                </a:solidFill>
                <a:latin typeface="Source Sans Pro" panose="020B0503030403020204" pitchFamily="34" charset="0"/>
              </a:rPr>
              <a:t>community-level prevention strategies </a:t>
            </a:r>
            <a:r>
              <a:rPr lang="en-US" sz="3600" dirty="0">
                <a:solidFill>
                  <a:schemeClr val="tx1">
                    <a:lumMod val="65000"/>
                    <a:lumOff val="35000"/>
                  </a:schemeClr>
                </a:solidFill>
                <a:latin typeface="Source Sans Pro" panose="020B0503030403020204" pitchFamily="34" charset="0"/>
              </a:rPr>
              <a:t>important?</a:t>
            </a:r>
            <a:endParaRPr lang="en-CA" sz="3600" dirty="0">
              <a:solidFill>
                <a:schemeClr val="tx1">
                  <a:lumMod val="65000"/>
                  <a:lumOff val="35000"/>
                </a:schemeClr>
              </a:solidFill>
              <a:latin typeface="Source Sans Pro" panose="020B0503030403020204" pitchFamily="34" charset="0"/>
            </a:endParaRPr>
          </a:p>
        </p:txBody>
      </p:sp>
      <p:pic>
        <p:nvPicPr>
          <p:cNvPr id="9" name="Picture 8">
            <a:extLst>
              <a:ext uri="{FF2B5EF4-FFF2-40B4-BE49-F238E27FC236}">
                <a16:creationId xmlns:a16="http://schemas.microsoft.com/office/drawing/2014/main" id="{E812CB17-6A0E-4D1D-86C1-4E1DCA2AA4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18480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416C597-6BDA-46AD-AFE1-4F37CF98C70E}"/>
              </a:ext>
            </a:extLst>
          </p:cNvPr>
          <p:cNvSpPr/>
          <p:nvPr/>
        </p:nvSpPr>
        <p:spPr>
          <a:xfrm>
            <a:off x="7560359" y="5759214"/>
            <a:ext cx="2827645"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    </a:t>
            </a:r>
            <a:endParaRPr lang="en-CA" dirty="0"/>
          </a:p>
        </p:txBody>
      </p:sp>
      <p:sp>
        <p:nvSpPr>
          <p:cNvPr id="9" name="Speech Bubble: Oval 8">
            <a:extLst>
              <a:ext uri="{FF2B5EF4-FFF2-40B4-BE49-F238E27FC236}">
                <a16:creationId xmlns:a16="http://schemas.microsoft.com/office/drawing/2014/main" id="{8CF4F560-338C-4A7B-B086-E463EAD7DDEA}"/>
              </a:ext>
            </a:extLst>
          </p:cNvPr>
          <p:cNvSpPr/>
          <p:nvPr/>
        </p:nvSpPr>
        <p:spPr>
          <a:xfrm>
            <a:off x="5911700" y="1727201"/>
            <a:ext cx="2588013" cy="1284422"/>
          </a:xfrm>
          <a:prstGeom prst="wedgeEllipseCallout">
            <a:avLst>
              <a:gd name="adj1" fmla="val 40278"/>
              <a:gd name="adj2" fmla="val 632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57FEE3C4-9420-4045-9D07-DBD95D990DB1}"/>
              </a:ext>
            </a:extLst>
          </p:cNvPr>
          <p:cNvSpPr txBox="1"/>
          <p:nvPr/>
        </p:nvSpPr>
        <p:spPr>
          <a:xfrm>
            <a:off x="6179687" y="2078078"/>
            <a:ext cx="2052039" cy="584775"/>
          </a:xfrm>
          <a:prstGeom prst="rect">
            <a:avLst/>
          </a:prstGeom>
          <a:noFill/>
        </p:spPr>
        <p:txBody>
          <a:bodyPr wrap="square" rtlCol="0">
            <a:spAutoFit/>
          </a:bodyPr>
          <a:lstStyle/>
          <a:p>
            <a:pPr algn="ctr"/>
            <a:r>
              <a:rPr lang="en-US" sz="3200" b="1" dirty="0">
                <a:solidFill>
                  <a:schemeClr val="tx1">
                    <a:lumMod val="65000"/>
                    <a:lumOff val="35000"/>
                  </a:schemeClr>
                </a:solidFill>
                <a:latin typeface="Source Sans Pro Light" panose="020B0403030403020204" pitchFamily="34" charset="0"/>
              </a:rPr>
              <a:t>Hi! I’m Mia.</a:t>
            </a:r>
            <a:endParaRPr lang="en-CA" sz="3200" b="1" dirty="0">
              <a:solidFill>
                <a:schemeClr val="tx1">
                  <a:lumMod val="65000"/>
                  <a:lumOff val="35000"/>
                </a:schemeClr>
              </a:solidFill>
              <a:latin typeface="Source Sans Pro Light" panose="020B0403030403020204" pitchFamily="34" charset="0"/>
            </a:endParaRPr>
          </a:p>
        </p:txBody>
      </p:sp>
      <p:pic>
        <p:nvPicPr>
          <p:cNvPr id="15" name="Picture 14">
            <a:extLst>
              <a:ext uri="{FF2B5EF4-FFF2-40B4-BE49-F238E27FC236}">
                <a16:creationId xmlns:a16="http://schemas.microsoft.com/office/drawing/2014/main" id="{90C42EAC-7D7D-4B0A-AEB5-8F90BD5B4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832" y="3021916"/>
            <a:ext cx="1396174" cy="3039233"/>
          </a:xfrm>
          <a:prstGeom prst="rect">
            <a:avLst/>
          </a:prstGeom>
        </p:spPr>
      </p:pic>
      <p:grpSp>
        <p:nvGrpSpPr>
          <p:cNvPr id="17" name="Group 16">
            <a:extLst>
              <a:ext uri="{FF2B5EF4-FFF2-40B4-BE49-F238E27FC236}">
                <a16:creationId xmlns:a16="http://schemas.microsoft.com/office/drawing/2014/main" id="{90751E62-A446-4838-81F3-56A1676970F5}"/>
              </a:ext>
            </a:extLst>
          </p:cNvPr>
          <p:cNvGrpSpPr/>
          <p:nvPr/>
        </p:nvGrpSpPr>
        <p:grpSpPr>
          <a:xfrm>
            <a:off x="0" y="1"/>
            <a:ext cx="12192000" cy="1071244"/>
            <a:chOff x="0" y="1"/>
            <a:chExt cx="12192000" cy="1071244"/>
          </a:xfrm>
        </p:grpSpPr>
        <p:sp>
          <p:nvSpPr>
            <p:cNvPr id="18" name="Rectangle 17">
              <a:extLst>
                <a:ext uri="{FF2B5EF4-FFF2-40B4-BE49-F238E27FC236}">
                  <a16:creationId xmlns:a16="http://schemas.microsoft.com/office/drawing/2014/main" id="{72B7FDA9-55B2-41A6-B118-15EB0A282DE5}"/>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84EC4E58-22F6-4017-BE4D-00DD3BBDF29E}"/>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C1A609AE-2773-4B28-8572-9FFC47FDDD7B}"/>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2" name="Picture 21">
            <a:extLst>
              <a:ext uri="{FF2B5EF4-FFF2-40B4-BE49-F238E27FC236}">
                <a16:creationId xmlns:a16="http://schemas.microsoft.com/office/drawing/2014/main" id="{1BD2FA2B-E2F3-406C-93B3-06957CA13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pic>
        <p:nvPicPr>
          <p:cNvPr id="11" name="Picture 10">
            <a:extLst>
              <a:ext uri="{FF2B5EF4-FFF2-40B4-BE49-F238E27FC236}">
                <a16:creationId xmlns:a16="http://schemas.microsoft.com/office/drawing/2014/main" id="{20686E40-F4D3-4362-9CC2-AE473D1BE3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372888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42C7BD56-C24F-46F9-82CA-257107DB553A}"/>
              </a:ext>
            </a:extLst>
          </p:cNvPr>
          <p:cNvSpPr/>
          <p:nvPr/>
        </p:nvSpPr>
        <p:spPr>
          <a:xfrm>
            <a:off x="2880734" y="5619765"/>
            <a:ext cx="2827645"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76F9094D-6BE0-483D-9818-A659177FDE93}"/>
              </a:ext>
            </a:extLst>
          </p:cNvPr>
          <p:cNvGrpSpPr/>
          <p:nvPr/>
        </p:nvGrpSpPr>
        <p:grpSpPr>
          <a:xfrm>
            <a:off x="0" y="1"/>
            <a:ext cx="12192000" cy="1071244"/>
            <a:chOff x="0" y="1"/>
            <a:chExt cx="12192000" cy="1071244"/>
          </a:xfrm>
        </p:grpSpPr>
        <p:sp>
          <p:nvSpPr>
            <p:cNvPr id="5" name="Rectangle 4">
              <a:extLst>
                <a:ext uri="{FF2B5EF4-FFF2-40B4-BE49-F238E27FC236}">
                  <a16:creationId xmlns:a16="http://schemas.microsoft.com/office/drawing/2014/main" id="{6B02C194-DCF5-41FD-B2EE-8F5FC931093B}"/>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1937A51B-0E71-43A1-8913-09397753B056}"/>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778E0B7-F530-457F-9C79-6F616F89B3F7}"/>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8" name="Picture 7">
            <a:extLst>
              <a:ext uri="{FF2B5EF4-FFF2-40B4-BE49-F238E27FC236}">
                <a16:creationId xmlns:a16="http://schemas.microsoft.com/office/drawing/2014/main" id="{9589B45D-3621-4210-BBFC-A46F02E5C0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pic>
        <p:nvPicPr>
          <p:cNvPr id="11" name="Picture 10">
            <a:extLst>
              <a:ext uri="{FF2B5EF4-FFF2-40B4-BE49-F238E27FC236}">
                <a16:creationId xmlns:a16="http://schemas.microsoft.com/office/drawing/2014/main" id="{6C6914CC-0679-423D-A400-8A7D9BDBD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807" y="2879858"/>
            <a:ext cx="1251501" cy="3041842"/>
          </a:xfrm>
          <a:prstGeom prst="rect">
            <a:avLst/>
          </a:prstGeom>
        </p:spPr>
      </p:pic>
      <p:sp>
        <p:nvSpPr>
          <p:cNvPr id="13" name="Speech Bubble: Oval 12">
            <a:extLst>
              <a:ext uri="{FF2B5EF4-FFF2-40B4-BE49-F238E27FC236}">
                <a16:creationId xmlns:a16="http://schemas.microsoft.com/office/drawing/2014/main" id="{C028712B-889A-4490-B2DA-91A33E72D0C2}"/>
              </a:ext>
            </a:extLst>
          </p:cNvPr>
          <p:cNvSpPr/>
          <p:nvPr/>
        </p:nvSpPr>
        <p:spPr>
          <a:xfrm>
            <a:off x="5220586" y="1349235"/>
            <a:ext cx="2998381" cy="1788625"/>
          </a:xfrm>
          <a:prstGeom prst="wedgeEllipseCallout">
            <a:avLst>
              <a:gd name="adj1" fmla="val -53956"/>
              <a:gd name="adj2" fmla="val 513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C63434AE-CD06-4247-B6F2-F073A0657CCA}"/>
              </a:ext>
            </a:extLst>
          </p:cNvPr>
          <p:cNvSpPr txBox="1"/>
          <p:nvPr/>
        </p:nvSpPr>
        <p:spPr>
          <a:xfrm>
            <a:off x="5456274" y="1704938"/>
            <a:ext cx="2527004" cy="1077218"/>
          </a:xfrm>
          <a:prstGeom prst="rect">
            <a:avLst/>
          </a:prstGeom>
          <a:noFill/>
        </p:spPr>
        <p:txBody>
          <a:bodyPr wrap="square" rtlCol="0">
            <a:spAutoFit/>
          </a:bodyPr>
          <a:lstStyle/>
          <a:p>
            <a:pPr algn="ctr"/>
            <a:r>
              <a:rPr lang="en-US" sz="3200" b="1" dirty="0">
                <a:solidFill>
                  <a:schemeClr val="tx1">
                    <a:lumMod val="65000"/>
                    <a:lumOff val="35000"/>
                  </a:schemeClr>
                </a:solidFill>
                <a:latin typeface="Source Sans Pro Light" panose="020B0403030403020204" pitchFamily="34" charset="0"/>
              </a:rPr>
              <a:t>Hi! I’m Mia’s friend, Alex.</a:t>
            </a:r>
            <a:endParaRPr lang="en-CA" sz="3200" b="1" dirty="0">
              <a:solidFill>
                <a:schemeClr val="tx1">
                  <a:lumMod val="65000"/>
                  <a:lumOff val="35000"/>
                </a:schemeClr>
              </a:solidFill>
              <a:latin typeface="Source Sans Pro Light" panose="020B0403030403020204" pitchFamily="34" charset="0"/>
            </a:endParaRPr>
          </a:p>
        </p:txBody>
      </p:sp>
      <p:pic>
        <p:nvPicPr>
          <p:cNvPr id="16" name="Picture 15">
            <a:extLst>
              <a:ext uri="{FF2B5EF4-FFF2-40B4-BE49-F238E27FC236}">
                <a16:creationId xmlns:a16="http://schemas.microsoft.com/office/drawing/2014/main" id="{A0505520-65B9-428E-8ECC-B726D1C9E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381772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E50356D-6F55-4140-A3E4-D9A0A68425A2}"/>
              </a:ext>
            </a:extLst>
          </p:cNvPr>
          <p:cNvSpPr/>
          <p:nvPr/>
        </p:nvSpPr>
        <p:spPr>
          <a:xfrm>
            <a:off x="2536635" y="5530452"/>
            <a:ext cx="4274977"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a:extLst>
              <a:ext uri="{FF2B5EF4-FFF2-40B4-BE49-F238E27FC236}">
                <a16:creationId xmlns:a16="http://schemas.microsoft.com/office/drawing/2014/main" id="{3D595B40-BCBD-46E3-95A3-4C25DB527D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5" name="Group 4">
            <a:extLst>
              <a:ext uri="{FF2B5EF4-FFF2-40B4-BE49-F238E27FC236}">
                <a16:creationId xmlns:a16="http://schemas.microsoft.com/office/drawing/2014/main" id="{A5822623-C232-4073-B2C4-BD268E3B24EC}"/>
              </a:ext>
            </a:extLst>
          </p:cNvPr>
          <p:cNvGrpSpPr/>
          <p:nvPr/>
        </p:nvGrpSpPr>
        <p:grpSpPr>
          <a:xfrm>
            <a:off x="0" y="1"/>
            <a:ext cx="12192000" cy="1071244"/>
            <a:chOff x="0" y="1"/>
            <a:chExt cx="12192000" cy="1071244"/>
          </a:xfrm>
        </p:grpSpPr>
        <p:sp>
          <p:nvSpPr>
            <p:cNvPr id="6" name="Rectangle 5">
              <a:extLst>
                <a:ext uri="{FF2B5EF4-FFF2-40B4-BE49-F238E27FC236}">
                  <a16:creationId xmlns:a16="http://schemas.microsoft.com/office/drawing/2014/main" id="{172F3A02-34EF-4A9F-9C21-4B936DFB37B9}"/>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34F4EBF-FB08-4CCF-AE0F-E5F904C5A3D8}"/>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F6F273C5-24AF-453E-AF93-862926B03CB2}"/>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1" name="Picture 10">
            <a:extLst>
              <a:ext uri="{FF2B5EF4-FFF2-40B4-BE49-F238E27FC236}">
                <a16:creationId xmlns:a16="http://schemas.microsoft.com/office/drawing/2014/main" id="{854BBD5C-DC78-42E9-9883-8B12E2E7D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273" y="2757941"/>
            <a:ext cx="1238955" cy="3074446"/>
          </a:xfrm>
          <a:prstGeom prst="rect">
            <a:avLst/>
          </a:prstGeom>
        </p:spPr>
      </p:pic>
      <p:grpSp>
        <p:nvGrpSpPr>
          <p:cNvPr id="18" name="Group 17">
            <a:extLst>
              <a:ext uri="{FF2B5EF4-FFF2-40B4-BE49-F238E27FC236}">
                <a16:creationId xmlns:a16="http://schemas.microsoft.com/office/drawing/2014/main" id="{1CC3D717-B28F-4BCD-8D81-0A0983840C49}"/>
              </a:ext>
            </a:extLst>
          </p:cNvPr>
          <p:cNvGrpSpPr/>
          <p:nvPr/>
        </p:nvGrpSpPr>
        <p:grpSpPr>
          <a:xfrm>
            <a:off x="4430822" y="2757941"/>
            <a:ext cx="1764465" cy="3074446"/>
            <a:chOff x="4430822" y="2757941"/>
            <a:chExt cx="1764465" cy="3074446"/>
          </a:xfrm>
        </p:grpSpPr>
        <p:pic>
          <p:nvPicPr>
            <p:cNvPr id="9" name="Picture 8">
              <a:extLst>
                <a:ext uri="{FF2B5EF4-FFF2-40B4-BE49-F238E27FC236}">
                  <a16:creationId xmlns:a16="http://schemas.microsoft.com/office/drawing/2014/main" id="{71F9F310-7934-49FE-A2BE-F8FB1AACD4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0822" y="2757941"/>
              <a:ext cx="1764465" cy="3074446"/>
            </a:xfrm>
            <a:prstGeom prst="rect">
              <a:avLst/>
            </a:prstGeom>
          </p:spPr>
        </p:pic>
        <p:sp>
          <p:nvSpPr>
            <p:cNvPr id="14" name="Isosceles Triangle 13">
              <a:extLst>
                <a:ext uri="{FF2B5EF4-FFF2-40B4-BE49-F238E27FC236}">
                  <a16:creationId xmlns:a16="http://schemas.microsoft.com/office/drawing/2014/main" id="{B91E0715-CBDF-48F2-8E3F-4F90418C20D9}"/>
                </a:ext>
              </a:extLst>
            </p:cNvPr>
            <p:cNvSpPr/>
            <p:nvPr/>
          </p:nvSpPr>
          <p:spPr>
            <a:xfrm rot="9241530">
              <a:off x="4438130" y="3594795"/>
              <a:ext cx="67803" cy="3037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 name="Speech Bubble: Oval 14">
            <a:extLst>
              <a:ext uri="{FF2B5EF4-FFF2-40B4-BE49-F238E27FC236}">
                <a16:creationId xmlns:a16="http://schemas.microsoft.com/office/drawing/2014/main" id="{3FACC9EA-F637-404A-A20E-6981A8FB4F45}"/>
              </a:ext>
            </a:extLst>
          </p:cNvPr>
          <p:cNvSpPr/>
          <p:nvPr/>
        </p:nvSpPr>
        <p:spPr>
          <a:xfrm>
            <a:off x="6443231" y="1601729"/>
            <a:ext cx="4050414" cy="1788625"/>
          </a:xfrm>
          <a:prstGeom prst="wedgeEllipseCallout">
            <a:avLst>
              <a:gd name="adj1" fmla="val -53329"/>
              <a:gd name="adj2" fmla="val 3433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a:extLst>
              <a:ext uri="{FF2B5EF4-FFF2-40B4-BE49-F238E27FC236}">
                <a16:creationId xmlns:a16="http://schemas.microsoft.com/office/drawing/2014/main" id="{CB9B093C-799D-49D3-A542-BE0CE3F99499}"/>
              </a:ext>
            </a:extLst>
          </p:cNvPr>
          <p:cNvSpPr txBox="1"/>
          <p:nvPr/>
        </p:nvSpPr>
        <p:spPr>
          <a:xfrm>
            <a:off x="6696541" y="1957432"/>
            <a:ext cx="3543793" cy="1077218"/>
          </a:xfrm>
          <a:prstGeom prst="rect">
            <a:avLst/>
          </a:prstGeom>
          <a:noFill/>
        </p:spPr>
        <p:txBody>
          <a:bodyPr wrap="square" rtlCol="0">
            <a:spAutoFit/>
          </a:bodyPr>
          <a:lstStyle/>
          <a:p>
            <a:pPr algn="ctr"/>
            <a:r>
              <a:rPr lang="en-US" sz="3200" b="1" dirty="0">
                <a:solidFill>
                  <a:schemeClr val="tx1">
                    <a:lumMod val="65000"/>
                    <a:lumOff val="35000"/>
                  </a:schemeClr>
                </a:solidFill>
                <a:latin typeface="Source Sans Pro Light" panose="020B0403030403020204" pitchFamily="34" charset="0"/>
              </a:rPr>
              <a:t>Mia, do you want to smoke some pot?</a:t>
            </a:r>
            <a:endParaRPr lang="en-CA" sz="3200" b="1" dirty="0">
              <a:solidFill>
                <a:schemeClr val="tx1">
                  <a:lumMod val="65000"/>
                  <a:lumOff val="35000"/>
                </a:schemeClr>
              </a:solidFill>
              <a:latin typeface="Source Sans Pro Light" panose="020B0403030403020204" pitchFamily="34" charset="0"/>
            </a:endParaRPr>
          </a:p>
        </p:txBody>
      </p:sp>
      <p:pic>
        <p:nvPicPr>
          <p:cNvPr id="17" name="Picture 16">
            <a:extLst>
              <a:ext uri="{FF2B5EF4-FFF2-40B4-BE49-F238E27FC236}">
                <a16:creationId xmlns:a16="http://schemas.microsoft.com/office/drawing/2014/main" id="{4D5E746F-5162-48E4-8E21-6317C94637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185232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DB1CC98B-6512-4E6A-AC0A-7DF0D40B1B8F}"/>
              </a:ext>
            </a:extLst>
          </p:cNvPr>
          <p:cNvSpPr/>
          <p:nvPr/>
        </p:nvSpPr>
        <p:spPr>
          <a:xfrm>
            <a:off x="5460770" y="5842829"/>
            <a:ext cx="2827645"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B21E7857-3463-49D9-AF15-31D9C482E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121135"/>
            <a:ext cx="1557187" cy="2972811"/>
          </a:xfrm>
          <a:prstGeom prst="rect">
            <a:avLst/>
          </a:prstGeom>
        </p:spPr>
      </p:pic>
      <p:pic>
        <p:nvPicPr>
          <p:cNvPr id="7" name="Picture 6">
            <a:extLst>
              <a:ext uri="{FF2B5EF4-FFF2-40B4-BE49-F238E27FC236}">
                <a16:creationId xmlns:a16="http://schemas.microsoft.com/office/drawing/2014/main" id="{DBA2239D-5205-479B-8095-9C8495412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8" name="Group 7">
            <a:extLst>
              <a:ext uri="{FF2B5EF4-FFF2-40B4-BE49-F238E27FC236}">
                <a16:creationId xmlns:a16="http://schemas.microsoft.com/office/drawing/2014/main" id="{A61871F7-5196-41A2-9458-B8138BF19039}"/>
              </a:ext>
            </a:extLst>
          </p:cNvPr>
          <p:cNvGrpSpPr/>
          <p:nvPr/>
        </p:nvGrpSpPr>
        <p:grpSpPr>
          <a:xfrm>
            <a:off x="0" y="1"/>
            <a:ext cx="12192000" cy="1071244"/>
            <a:chOff x="0" y="1"/>
            <a:chExt cx="12192000" cy="1071244"/>
          </a:xfrm>
        </p:grpSpPr>
        <p:sp>
          <p:nvSpPr>
            <p:cNvPr id="9" name="Rectangle 8">
              <a:extLst>
                <a:ext uri="{FF2B5EF4-FFF2-40B4-BE49-F238E27FC236}">
                  <a16:creationId xmlns:a16="http://schemas.microsoft.com/office/drawing/2014/main" id="{28D68804-A8A7-4570-8933-7710E12FB914}"/>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E20E7FF0-5BE8-4765-97C5-5AEDD48FEAA2}"/>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4607AE30-A82B-40C7-BD7B-9706DC848011}"/>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Thought Bubble: Cloud 12">
            <a:extLst>
              <a:ext uri="{FF2B5EF4-FFF2-40B4-BE49-F238E27FC236}">
                <a16:creationId xmlns:a16="http://schemas.microsoft.com/office/drawing/2014/main" id="{5479D1BC-1744-46F4-B4FD-A582C5636910}"/>
              </a:ext>
            </a:extLst>
          </p:cNvPr>
          <p:cNvSpPr/>
          <p:nvPr/>
        </p:nvSpPr>
        <p:spPr>
          <a:xfrm>
            <a:off x="7442200" y="1775566"/>
            <a:ext cx="4597400" cy="1392057"/>
          </a:xfrm>
          <a:prstGeom prst="cloudCallout">
            <a:avLst>
              <a:gd name="adj1" fmla="val -47509"/>
              <a:gd name="adj2" fmla="val 571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A2C13DDA-0090-4926-8004-1519E18399AE}"/>
              </a:ext>
            </a:extLst>
          </p:cNvPr>
          <p:cNvSpPr txBox="1"/>
          <p:nvPr/>
        </p:nvSpPr>
        <p:spPr>
          <a:xfrm>
            <a:off x="7860205" y="2154853"/>
            <a:ext cx="3543793" cy="553998"/>
          </a:xfrm>
          <a:prstGeom prst="rect">
            <a:avLst/>
          </a:prstGeom>
          <a:noFill/>
        </p:spPr>
        <p:txBody>
          <a:bodyPr wrap="square" rtlCol="0">
            <a:spAutoFit/>
          </a:bodyPr>
          <a:lstStyle/>
          <a:p>
            <a:pPr algn="ctr"/>
            <a:r>
              <a:rPr lang="en-US" sz="3000" b="1" dirty="0">
                <a:solidFill>
                  <a:schemeClr val="tx1">
                    <a:lumMod val="65000"/>
                    <a:lumOff val="35000"/>
                  </a:schemeClr>
                </a:solidFill>
                <a:latin typeface="Source Sans Pro Light" panose="020B0403030403020204" pitchFamily="34" charset="0"/>
              </a:rPr>
              <a:t>What should I do?</a:t>
            </a:r>
            <a:endParaRPr lang="en-CA" sz="3000" b="1" dirty="0">
              <a:solidFill>
                <a:schemeClr val="tx1">
                  <a:lumMod val="65000"/>
                  <a:lumOff val="35000"/>
                </a:schemeClr>
              </a:solidFill>
              <a:latin typeface="Source Sans Pro Light" panose="020B0403030403020204" pitchFamily="34" charset="0"/>
            </a:endParaRPr>
          </a:p>
        </p:txBody>
      </p:sp>
      <p:sp>
        <p:nvSpPr>
          <p:cNvPr id="15" name="TextBox 14">
            <a:extLst>
              <a:ext uri="{FF2B5EF4-FFF2-40B4-BE49-F238E27FC236}">
                <a16:creationId xmlns:a16="http://schemas.microsoft.com/office/drawing/2014/main" id="{B3B6361E-6E30-4DD6-99C8-E12924417901}"/>
              </a:ext>
            </a:extLst>
          </p:cNvPr>
          <p:cNvSpPr txBox="1"/>
          <p:nvPr/>
        </p:nvSpPr>
        <p:spPr>
          <a:xfrm>
            <a:off x="546100" y="1470617"/>
            <a:ext cx="6260498" cy="1200329"/>
          </a:xfrm>
          <a:prstGeom prst="rect">
            <a:avLst/>
          </a:prstGeom>
          <a:noFill/>
        </p:spPr>
        <p:txBody>
          <a:bodyPr wrap="square" rtlCol="0">
            <a:spAutoFit/>
          </a:bodyPr>
          <a:lstStyle/>
          <a:p>
            <a:r>
              <a:rPr lang="en-US" sz="3600" dirty="0">
                <a:solidFill>
                  <a:schemeClr val="tx1">
                    <a:lumMod val="65000"/>
                    <a:lumOff val="35000"/>
                  </a:schemeClr>
                </a:solidFill>
                <a:latin typeface="Source Sans Pro" panose="020B0503030403020204" pitchFamily="34" charset="0"/>
              </a:rPr>
              <a:t>What influences Mia’s decisions to smoke pot with Alex?</a:t>
            </a:r>
            <a:endParaRPr lang="en-CA" sz="3600" dirty="0">
              <a:solidFill>
                <a:schemeClr val="tx1">
                  <a:lumMod val="65000"/>
                  <a:lumOff val="35000"/>
                </a:schemeClr>
              </a:solidFill>
              <a:latin typeface="Source Sans Pro" panose="020B0503030403020204" pitchFamily="34" charset="0"/>
            </a:endParaRPr>
          </a:p>
        </p:txBody>
      </p:sp>
      <p:pic>
        <p:nvPicPr>
          <p:cNvPr id="16" name="Picture 15">
            <a:extLst>
              <a:ext uri="{FF2B5EF4-FFF2-40B4-BE49-F238E27FC236}">
                <a16:creationId xmlns:a16="http://schemas.microsoft.com/office/drawing/2014/main" id="{44D788A5-65B2-4C0E-955E-C18B07F9F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297531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111BEEE-C79D-46C6-9DA2-BA2E654E7863}"/>
              </a:ext>
            </a:extLst>
          </p:cNvPr>
          <p:cNvSpPr/>
          <p:nvPr/>
        </p:nvSpPr>
        <p:spPr>
          <a:xfrm>
            <a:off x="8542127" y="5662637"/>
            <a:ext cx="2827645" cy="603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    </a:t>
            </a:r>
            <a:endParaRPr lang="en-CA" dirty="0"/>
          </a:p>
        </p:txBody>
      </p:sp>
      <p:pic>
        <p:nvPicPr>
          <p:cNvPr id="4" name="Picture 3">
            <a:extLst>
              <a:ext uri="{FF2B5EF4-FFF2-40B4-BE49-F238E27FC236}">
                <a16:creationId xmlns:a16="http://schemas.microsoft.com/office/drawing/2014/main" id="{C59A0ED2-0910-4C6E-8F56-C1318D9DC0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5" name="Group 4">
            <a:extLst>
              <a:ext uri="{FF2B5EF4-FFF2-40B4-BE49-F238E27FC236}">
                <a16:creationId xmlns:a16="http://schemas.microsoft.com/office/drawing/2014/main" id="{6731BA81-ECFE-420C-B95D-E1AED56B2C93}"/>
              </a:ext>
            </a:extLst>
          </p:cNvPr>
          <p:cNvGrpSpPr/>
          <p:nvPr/>
        </p:nvGrpSpPr>
        <p:grpSpPr>
          <a:xfrm>
            <a:off x="0" y="1"/>
            <a:ext cx="12192000" cy="1071244"/>
            <a:chOff x="0" y="1"/>
            <a:chExt cx="12192000" cy="1071244"/>
          </a:xfrm>
        </p:grpSpPr>
        <p:sp>
          <p:nvSpPr>
            <p:cNvPr id="6" name="Rectangle 5">
              <a:extLst>
                <a:ext uri="{FF2B5EF4-FFF2-40B4-BE49-F238E27FC236}">
                  <a16:creationId xmlns:a16="http://schemas.microsoft.com/office/drawing/2014/main" id="{46D87DB8-0830-4D42-BDA5-97D2EDCB3FE0}"/>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A7FD8DB-2218-4FE4-8FE3-9BBC3D2DE004}"/>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D53038CF-6F40-42BE-910C-10BBB0EA7784}"/>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a:extLst>
              <a:ext uri="{FF2B5EF4-FFF2-40B4-BE49-F238E27FC236}">
                <a16:creationId xmlns:a16="http://schemas.microsoft.com/office/drawing/2014/main" id="{643635CF-8D4B-477C-AC47-F0B74030587E}"/>
              </a:ext>
            </a:extLst>
          </p:cNvPr>
          <p:cNvSpPr txBox="1"/>
          <p:nvPr/>
        </p:nvSpPr>
        <p:spPr>
          <a:xfrm>
            <a:off x="464927" y="1415470"/>
            <a:ext cx="7383673" cy="1754326"/>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Mia Herself?</a:t>
            </a:r>
          </a:p>
          <a:p>
            <a:r>
              <a:rPr lang="en-US" sz="3600" dirty="0">
                <a:solidFill>
                  <a:schemeClr val="tx1">
                    <a:lumMod val="65000"/>
                    <a:lumOff val="35000"/>
                  </a:schemeClr>
                </a:solidFill>
                <a:latin typeface="Source Sans Pro" panose="020B0503030403020204" pitchFamily="34" charset="0"/>
              </a:rPr>
              <a:t>Mia might think marijuana is cool, and maybe she’s a risk taker</a:t>
            </a:r>
            <a:r>
              <a:rPr lang="en-US" sz="3600" dirty="0" smtClean="0">
                <a:solidFill>
                  <a:schemeClr val="tx1">
                    <a:lumMod val="65000"/>
                    <a:lumOff val="35000"/>
                  </a:schemeClr>
                </a:solidFill>
                <a:latin typeface="Source Sans Pro" panose="020B0503030403020204" pitchFamily="34" charset="0"/>
              </a:rPr>
              <a:t>…</a:t>
            </a:r>
            <a:endParaRPr lang="en-US" sz="3600" dirty="0">
              <a:solidFill>
                <a:schemeClr val="tx1">
                  <a:lumMod val="65000"/>
                  <a:lumOff val="35000"/>
                </a:schemeClr>
              </a:solidFill>
              <a:latin typeface="Source Sans Pro" panose="020B0503030403020204" pitchFamily="34" charset="0"/>
            </a:endParaRPr>
          </a:p>
        </p:txBody>
      </p:sp>
      <p:pic>
        <p:nvPicPr>
          <p:cNvPr id="14" name="Picture 13">
            <a:extLst>
              <a:ext uri="{FF2B5EF4-FFF2-40B4-BE49-F238E27FC236}">
                <a16:creationId xmlns:a16="http://schemas.microsoft.com/office/drawing/2014/main" id="{13501E50-BF03-4DCE-8949-13D08CF78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5892" y="2890126"/>
            <a:ext cx="1240112" cy="3074446"/>
          </a:xfrm>
          <a:prstGeom prst="rect">
            <a:avLst/>
          </a:prstGeom>
        </p:spPr>
      </p:pic>
      <p:pic>
        <p:nvPicPr>
          <p:cNvPr id="10" name="Picture 9">
            <a:extLst>
              <a:ext uri="{FF2B5EF4-FFF2-40B4-BE49-F238E27FC236}">
                <a16:creationId xmlns:a16="http://schemas.microsoft.com/office/drawing/2014/main" id="{57A2C3D1-F012-43EC-9E85-063AD1936D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163300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4DF32-E163-447A-ACEB-51364B3F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58" y="6134322"/>
            <a:ext cx="1168330" cy="533308"/>
          </a:xfrm>
          <a:prstGeom prst="rect">
            <a:avLst/>
          </a:prstGeom>
        </p:spPr>
      </p:pic>
      <p:grpSp>
        <p:nvGrpSpPr>
          <p:cNvPr id="3" name="Group 2">
            <a:extLst>
              <a:ext uri="{FF2B5EF4-FFF2-40B4-BE49-F238E27FC236}">
                <a16:creationId xmlns:a16="http://schemas.microsoft.com/office/drawing/2014/main" id="{E3F37F24-476F-40E8-ABAC-96C489F78525}"/>
              </a:ext>
            </a:extLst>
          </p:cNvPr>
          <p:cNvGrpSpPr/>
          <p:nvPr/>
        </p:nvGrpSpPr>
        <p:grpSpPr>
          <a:xfrm>
            <a:off x="0" y="1"/>
            <a:ext cx="12192000" cy="1071244"/>
            <a:chOff x="0" y="1"/>
            <a:chExt cx="12192000" cy="1071244"/>
          </a:xfrm>
        </p:grpSpPr>
        <p:sp>
          <p:nvSpPr>
            <p:cNvPr id="4" name="Rectangle 3">
              <a:extLst>
                <a:ext uri="{FF2B5EF4-FFF2-40B4-BE49-F238E27FC236}">
                  <a16:creationId xmlns:a16="http://schemas.microsoft.com/office/drawing/2014/main" id="{53847DCE-EFA2-41E3-83CD-1B627950E9D6}"/>
                </a:ext>
              </a:extLst>
            </p:cNvPr>
            <p:cNvSpPr/>
            <p:nvPr/>
          </p:nvSpPr>
          <p:spPr>
            <a:xfrm>
              <a:off x="0" y="1"/>
              <a:ext cx="12192000" cy="863600"/>
            </a:xfrm>
            <a:prstGeom prst="rect">
              <a:avLst/>
            </a:prstGeom>
            <a:solidFill>
              <a:srgbClr val="28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78741B2-6EA9-473F-ACC0-E47C673290E0}"/>
                </a:ext>
              </a:extLst>
            </p:cNvPr>
            <p:cNvSpPr/>
            <p:nvPr/>
          </p:nvSpPr>
          <p:spPr>
            <a:xfrm>
              <a:off x="0" y="863601"/>
              <a:ext cx="12192000" cy="87682"/>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58277F4-8C7F-4BB5-867D-88F81EF9BD65}"/>
                </a:ext>
              </a:extLst>
            </p:cNvPr>
            <p:cNvSpPr/>
            <p:nvPr/>
          </p:nvSpPr>
          <p:spPr>
            <a:xfrm>
              <a:off x="0" y="1025526"/>
              <a:ext cx="12192000" cy="45719"/>
            </a:xfrm>
            <a:prstGeom prst="rect">
              <a:avLst/>
            </a:prstGeom>
            <a:solidFill>
              <a:srgbClr val="A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 name="TextBox 8">
            <a:extLst>
              <a:ext uri="{FF2B5EF4-FFF2-40B4-BE49-F238E27FC236}">
                <a16:creationId xmlns:a16="http://schemas.microsoft.com/office/drawing/2014/main" id="{9ABE3F24-AB13-419F-9B41-62A11059BB2F}"/>
              </a:ext>
            </a:extLst>
          </p:cNvPr>
          <p:cNvSpPr txBox="1"/>
          <p:nvPr/>
        </p:nvSpPr>
        <p:spPr>
          <a:xfrm>
            <a:off x="464927" y="1415470"/>
            <a:ext cx="7226300" cy="3970318"/>
          </a:xfrm>
          <a:prstGeom prst="rect">
            <a:avLst/>
          </a:prstGeom>
          <a:noFill/>
        </p:spPr>
        <p:txBody>
          <a:bodyPr wrap="square" rtlCol="0">
            <a:spAutoFit/>
          </a:bodyPr>
          <a:lstStyle/>
          <a:p>
            <a:r>
              <a:rPr lang="en-US" sz="3600" dirty="0">
                <a:solidFill>
                  <a:schemeClr val="tx1">
                    <a:lumMod val="65000"/>
                    <a:lumOff val="35000"/>
                  </a:schemeClr>
                </a:solidFill>
                <a:latin typeface="Source Sans Pro Semibold" panose="020B0603030403020204" pitchFamily="34" charset="0"/>
              </a:rPr>
              <a:t>Her friends like Alex?</a:t>
            </a:r>
          </a:p>
          <a:p>
            <a:r>
              <a:rPr lang="en-US" sz="3600" dirty="0">
                <a:solidFill>
                  <a:schemeClr val="tx1">
                    <a:lumMod val="65000"/>
                    <a:lumOff val="35000"/>
                  </a:schemeClr>
                </a:solidFill>
                <a:latin typeface="Source Sans Pro" panose="020B0503030403020204" pitchFamily="34" charset="0"/>
              </a:rPr>
              <a:t>Mia might have friends who use marijuana, and they might influence her to try it…</a:t>
            </a:r>
          </a:p>
          <a:p>
            <a:endParaRPr lang="en-US" sz="3600" dirty="0">
              <a:solidFill>
                <a:schemeClr val="tx1">
                  <a:lumMod val="65000"/>
                  <a:lumOff val="35000"/>
                </a:schemeClr>
              </a:solidFill>
              <a:latin typeface="Source Sans Pro" panose="020B0503030403020204" pitchFamily="34" charset="0"/>
            </a:endParaRPr>
          </a:p>
          <a:p>
            <a:endParaRPr lang="en-US" sz="3600" dirty="0">
              <a:solidFill>
                <a:schemeClr val="tx1">
                  <a:lumMod val="65000"/>
                  <a:lumOff val="35000"/>
                </a:schemeClr>
              </a:solidFill>
              <a:latin typeface="Source Sans Pro" panose="020B0503030403020204" pitchFamily="34" charset="0"/>
            </a:endParaRPr>
          </a:p>
          <a:p>
            <a:endParaRPr lang="en-CA" sz="3600" dirty="0">
              <a:solidFill>
                <a:schemeClr val="tx1">
                  <a:lumMod val="65000"/>
                  <a:lumOff val="35000"/>
                </a:schemeClr>
              </a:solidFill>
              <a:latin typeface="Source Sans Pro" panose="020B0503030403020204" pitchFamily="34" charset="0"/>
            </a:endParaRPr>
          </a:p>
        </p:txBody>
      </p:sp>
      <p:sp>
        <p:nvSpPr>
          <p:cNvPr id="15" name="Oval 14">
            <a:extLst>
              <a:ext uri="{FF2B5EF4-FFF2-40B4-BE49-F238E27FC236}">
                <a16:creationId xmlns:a16="http://schemas.microsoft.com/office/drawing/2014/main" id="{91C66D60-ADF0-40D5-88F8-626A66499D6A}"/>
              </a:ext>
            </a:extLst>
          </p:cNvPr>
          <p:cNvSpPr/>
          <p:nvPr/>
        </p:nvSpPr>
        <p:spPr>
          <a:xfrm rot="20631479">
            <a:off x="7559483" y="5212825"/>
            <a:ext cx="4274977" cy="83353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7" name="Group 16">
            <a:extLst>
              <a:ext uri="{FF2B5EF4-FFF2-40B4-BE49-F238E27FC236}">
                <a16:creationId xmlns:a16="http://schemas.microsoft.com/office/drawing/2014/main" id="{7ED82801-3052-4897-A2E2-27C8E5E8BF12}"/>
              </a:ext>
            </a:extLst>
          </p:cNvPr>
          <p:cNvGrpSpPr/>
          <p:nvPr/>
        </p:nvGrpSpPr>
        <p:grpSpPr>
          <a:xfrm>
            <a:off x="9842847" y="2977046"/>
            <a:ext cx="1314586" cy="2290566"/>
            <a:chOff x="4430822" y="2757941"/>
            <a:chExt cx="1764465" cy="3074446"/>
          </a:xfrm>
        </p:grpSpPr>
        <p:pic>
          <p:nvPicPr>
            <p:cNvPr id="18" name="Picture 17">
              <a:extLst>
                <a:ext uri="{FF2B5EF4-FFF2-40B4-BE49-F238E27FC236}">
                  <a16:creationId xmlns:a16="http://schemas.microsoft.com/office/drawing/2014/main" id="{C65DD82B-86D1-42C3-BF88-583EA1E9F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822" y="2757941"/>
              <a:ext cx="1764465" cy="3074446"/>
            </a:xfrm>
            <a:prstGeom prst="rect">
              <a:avLst/>
            </a:prstGeom>
          </p:spPr>
        </p:pic>
        <p:sp>
          <p:nvSpPr>
            <p:cNvPr id="19" name="Isosceles Triangle 18">
              <a:extLst>
                <a:ext uri="{FF2B5EF4-FFF2-40B4-BE49-F238E27FC236}">
                  <a16:creationId xmlns:a16="http://schemas.microsoft.com/office/drawing/2014/main" id="{4DA99D20-3926-457C-B7D0-2D948D3398D3}"/>
                </a:ext>
              </a:extLst>
            </p:cNvPr>
            <p:cNvSpPr/>
            <p:nvPr/>
          </p:nvSpPr>
          <p:spPr>
            <a:xfrm rot="9241530">
              <a:off x="4438130" y="3594795"/>
              <a:ext cx="67803" cy="3037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1" name="Picture 20">
            <a:extLst>
              <a:ext uri="{FF2B5EF4-FFF2-40B4-BE49-F238E27FC236}">
                <a16:creationId xmlns:a16="http://schemas.microsoft.com/office/drawing/2014/main" id="{71547571-1C94-4B62-8F03-F780AF5B5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8403" y="2890126"/>
            <a:ext cx="1240112" cy="3074446"/>
          </a:xfrm>
          <a:prstGeom prst="rect">
            <a:avLst/>
          </a:prstGeom>
        </p:spPr>
      </p:pic>
      <p:pic>
        <p:nvPicPr>
          <p:cNvPr id="13" name="Picture 12">
            <a:extLst>
              <a:ext uri="{FF2B5EF4-FFF2-40B4-BE49-F238E27FC236}">
                <a16:creationId xmlns:a16="http://schemas.microsoft.com/office/drawing/2014/main" id="{4B7211D5-0B32-48D0-91C2-79874B6EC4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269" y="5964572"/>
            <a:ext cx="893428" cy="893428"/>
          </a:xfrm>
          <a:prstGeom prst="rect">
            <a:avLst/>
          </a:prstGeom>
        </p:spPr>
      </p:pic>
    </p:spTree>
    <p:extLst>
      <p:ext uri="{BB962C8B-B14F-4D97-AF65-F5344CB8AC3E}">
        <p14:creationId xmlns:p14="http://schemas.microsoft.com/office/powerpoint/2010/main" val="4037663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5358</TotalTime>
  <Words>2035</Words>
  <Application>Microsoft Office PowerPoint</Application>
  <PresentationFormat>Widescreen</PresentationFormat>
  <Paragraphs>175</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Source Sans Pro</vt:lpstr>
      <vt:lpstr>Source Sans Pro Light</vt:lpstr>
      <vt:lpstr>Source Sans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Aleem Jamal</dc:creator>
  <cp:lastModifiedBy>Erin Kelly</cp:lastModifiedBy>
  <cp:revision>101</cp:revision>
  <dcterms:created xsi:type="dcterms:W3CDTF">2017-08-09T23:01:35Z</dcterms:created>
  <dcterms:modified xsi:type="dcterms:W3CDTF">2018-05-21T02:49:16Z</dcterms:modified>
</cp:coreProperties>
</file>